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60" r:id="rId4"/>
  </p:sldMasterIdLst>
  <p:notesMasterIdLst>
    <p:notesMasterId r:id="rId13"/>
  </p:notesMasterIdLst>
  <p:handoutMasterIdLst>
    <p:handoutMasterId r:id="rId14"/>
  </p:handoutMasterIdLst>
  <p:sldIdLst>
    <p:sldId id="268" r:id="rId5"/>
    <p:sldId id="272" r:id="rId6"/>
    <p:sldId id="269" r:id="rId7"/>
    <p:sldId id="271" r:id="rId8"/>
    <p:sldId id="274" r:id="rId9"/>
    <p:sldId id="262" r:id="rId10"/>
    <p:sldId id="273" r:id="rId11"/>
    <p:sldId id="257" r:id="rId12"/>
  </p:sldIdLst>
  <p:sldSz cx="12192000" cy="6858000"/>
  <p:notesSz cx="6858000" cy="9144000"/>
  <p:defaultTextStyle>
    <a:defPPr rtl="0">
      <a:defRPr lang="pt-b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3E57"/>
    <a:srgbClr val="184259"/>
    <a:srgbClr val="9C4E4E"/>
    <a:srgbClr val="700000"/>
    <a:srgbClr val="5E2001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F5AB1C69-6EDB-4FF4-983F-18BD219EF32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940675A-B579-460E-94D1-54222C63F5DA}" styleName="Nenhum Estilo, Grade de Tabe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Estilo Claro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Nenhum Estilo, Nenhuma Grad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4652" autoAdjust="0"/>
  </p:normalViewPr>
  <p:slideViewPr>
    <p:cSldViewPr snapToGrid="0">
      <p:cViewPr>
        <p:scale>
          <a:sx n="75" d="100"/>
          <a:sy n="75" d="100"/>
        </p:scale>
        <p:origin x="54" y="3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7" d="100"/>
          <a:sy n="77" d="100"/>
        </p:scale>
        <p:origin x="3966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194FFE89-DD1A-434A-B46E-FC016168196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705BBA22-1009-4062-B497-20D4D1F4208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5C64A65-AAC9-4AB8-962D-CA45938C2CB4}" type="datetime1">
              <a:rPr lang="pt-BR" smtClean="0"/>
              <a:t>24/05/2022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265305A3-EF7C-4109-870C-75957F87F89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A65183E6-2BF7-4148-8288-DCAD651FB94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6FCA6C9-E2E2-4922-B1A7-E6462166C8C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005968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4ED26D-BDAD-4BE4-8B68-1FA4609932EE}" type="datetime1">
              <a:rPr lang="pt-BR" noProof="0" smtClean="0"/>
              <a:pPr/>
              <a:t>24/05/2022</a:t>
            </a:fld>
            <a:endParaRPr lang="pt-BR" noProof="0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22C70E52-1238-4A7F-867E-2F90BFCA0D60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5345810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C70E52-1238-4A7F-867E-2F90BFCA0D60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977908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C70E52-1238-4A7F-867E-2F90BFCA0D60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575026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C70E52-1238-4A7F-867E-2F90BFCA0D60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338641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C70E52-1238-4A7F-867E-2F90BFCA0D60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222356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C70E52-1238-4A7F-867E-2F90BFCA0D60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449959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C70E52-1238-4A7F-867E-2F90BFCA0D60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73176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ítulo e Conteúdo">
    <p:bg bwMode="blackGray">
      <p:bgPr>
        <a:gradFill flip="none" rotWithShape="1">
          <a:gsLst>
            <a:gs pos="0">
              <a:schemeClr val="accent3">
                <a:lumMod val="89000"/>
              </a:schemeClr>
            </a:gs>
            <a:gs pos="23000">
              <a:schemeClr val="accent3">
                <a:lumMod val="89000"/>
              </a:schemeClr>
            </a:gs>
            <a:gs pos="69000">
              <a:schemeClr val="accent3">
                <a:lumMod val="75000"/>
              </a:schemeClr>
            </a:gs>
            <a:gs pos="97000">
              <a:schemeClr val="accent3">
                <a:lumMod val="5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685801" y="609600"/>
            <a:ext cx="10840914" cy="1260000"/>
          </a:xfrm>
        </p:spPr>
        <p:txBody>
          <a:bodyPr rtlCol="0" anchor="ctr" anchorCtr="0">
            <a:normAutofit/>
          </a:bodyPr>
          <a:lstStyle>
            <a:lvl1pPr>
              <a:defRPr sz="30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685801" y="1869601"/>
            <a:ext cx="10840914" cy="3921600"/>
          </a:xfrm>
        </p:spPr>
        <p:txBody>
          <a:bodyPr rtlCol="0" anchor="t" anchorCtr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A3DFAC7-500C-4657-9F09-EFB6EB681B18}" type="datetime1">
              <a:rPr lang="pt-BR" noProof="0" smtClean="0"/>
              <a:t>24/05/2022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D99DD2A-B520-4620-9B43-64B657BA2D42}" type="slidenum">
              <a:rPr lang="pt-BR" noProof="0" smtClean="0"/>
              <a:t>‹nº›</a:t>
            </a:fld>
            <a:endParaRPr lang="pt-BR" noProof="0"/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328F7C25-BFB6-430F-87B6-7D0D2C7493D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-185517" y="1223433"/>
            <a:ext cx="504000" cy="0"/>
          </a:xfrm>
          <a:prstGeom prst="line">
            <a:avLst/>
          </a:prstGeom>
          <a:ln w="127000" cap="sq">
            <a:solidFill>
              <a:schemeClr val="accent3"/>
            </a:solidFill>
            <a:miter lim="800000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0262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685801" y="609601"/>
            <a:ext cx="10840913" cy="3124199"/>
          </a:xfrm>
        </p:spPr>
        <p:txBody>
          <a:bodyPr rtlCol="0" anchor="ctr">
            <a:normAutofit/>
          </a:bodyPr>
          <a:lstStyle>
            <a:lvl1pPr algn="l">
              <a:defRPr sz="3000" b="0" cap="none"/>
            </a:lvl1pPr>
          </a:lstStyle>
          <a:p>
            <a:pPr rtl="0"/>
            <a:r>
              <a:rPr lang="pt-BR" noProof="0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685800" y="3733800"/>
            <a:ext cx="10840914" cy="2057400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8997BD1-D939-4091-A41D-E3A126126144}" type="datetime1">
              <a:rPr lang="pt-BR" noProof="0" smtClean="0"/>
              <a:t>24/05/2022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D99DD2A-B520-4620-9B43-64B657BA2D42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833263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840914" cy="1260000"/>
          </a:xfrm>
        </p:spPr>
        <p:txBody>
          <a:bodyPr rtlCol="0">
            <a:normAutofit/>
          </a:bodyPr>
          <a:lstStyle>
            <a:lvl1pPr>
              <a:defRPr sz="3000"/>
            </a:lvl1pPr>
          </a:lstStyle>
          <a:p>
            <a:pPr rtl="0"/>
            <a:r>
              <a:rPr lang="pt-BR" noProof="0" smtClean="0"/>
              <a:t>Clique para editar o título mestre</a:t>
            </a:r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006ABD4-BE50-4E9E-A853-C5C696A9DBC4}" type="datetime1">
              <a:rPr lang="pt-BR" noProof="0" smtClean="0"/>
              <a:t>24/05/2022</a:t>
            </a:fld>
            <a:endParaRPr lang="pt-BR" noProof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D99DD2A-B520-4620-9B43-64B657BA2D42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5106499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184E93E-4759-4993-8BA9-163BEF3D2210}" type="datetime1">
              <a:rPr lang="pt-BR" noProof="0" smtClean="0"/>
              <a:t>24/05/2022</a:t>
            </a:fld>
            <a:endParaRPr lang="pt-BR" noProof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D99DD2A-B520-4620-9B43-64B657BA2D42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4537065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bg bwMode="blackGray">
      <p:bgPr>
        <a:gradFill flip="none" rotWithShape="1">
          <a:gsLst>
            <a:gs pos="0">
              <a:schemeClr val="accent3">
                <a:lumMod val="89000"/>
              </a:schemeClr>
            </a:gs>
            <a:gs pos="23000">
              <a:schemeClr val="accent3">
                <a:lumMod val="89000"/>
              </a:schemeClr>
            </a:gs>
            <a:gs pos="69000">
              <a:schemeClr val="accent3">
                <a:lumMod val="75000"/>
              </a:schemeClr>
            </a:gs>
            <a:gs pos="97000">
              <a:schemeClr val="accent3">
                <a:lumMod val="5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" y="1786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76500" y="2716272"/>
            <a:ext cx="8683625" cy="2421464"/>
          </a:xfrm>
        </p:spPr>
        <p:txBody>
          <a:bodyPr rtlCol="0"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2476500" y="5137736"/>
            <a:ext cx="8683625" cy="732840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 rtlCol="0"/>
          <a:lstStyle/>
          <a:p>
            <a:pPr rtl="0"/>
            <a:fld id="{5BC0A584-EDF5-431A-95E2-CD7067492903}" type="datetime1">
              <a:rPr lang="pt-BR" noProof="0" smtClean="0"/>
              <a:t>24/05/2022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 rtlCol="0"/>
          <a:lstStyle/>
          <a:p>
            <a:pPr rtl="0"/>
            <a:fld id="{5D99DD2A-B520-4620-9B43-64B657BA2D42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40629371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552450" y="1874308"/>
            <a:ext cx="3814235" cy="1260000"/>
          </a:xfrm>
        </p:spPr>
        <p:txBody>
          <a:bodyPr rtlCol="0" anchor="ctr" anchorCtr="0">
            <a:noAutofit/>
          </a:bodyPr>
          <a:lstStyle>
            <a:lvl1pPr algn="r">
              <a:defRPr sz="3000" b="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4648200" y="0"/>
            <a:ext cx="7543800" cy="6856214"/>
          </a:xfrm>
        </p:spPr>
        <p:txBody>
          <a:bodyPr rtlCol="0" anchor="ctr">
            <a:normAutofit/>
          </a:bodyPr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552450" y="3134308"/>
            <a:ext cx="3814235" cy="2016600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0A7BBA2-AB04-4BCA-8157-705BAE44033C}" type="datetime1">
              <a:rPr lang="pt-BR" noProof="0" smtClean="0"/>
              <a:t>24/05/2022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D99DD2A-B520-4620-9B43-64B657BA2D42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0063388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crição de 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Celestia-R1---OverlayContentHD.png">
            <a:extLst>
              <a:ext uri="{FF2B5EF4-FFF2-40B4-BE49-F238E27FC236}">
                <a16:creationId xmlns:a16="http://schemas.microsoft.com/office/drawing/2014/main" id="{A1E35E73-B2F7-41DF-AAD2-58E6BE2710D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685801" y="609601"/>
            <a:ext cx="10840914" cy="1260000"/>
          </a:xfrm>
        </p:spPr>
        <p:txBody>
          <a:bodyPr rtlCol="0" anchor="ctr" anchorCtr="0">
            <a:normAutofit/>
          </a:bodyPr>
          <a:lstStyle>
            <a:lvl1pPr>
              <a:defRPr sz="30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685799" y="1881824"/>
            <a:ext cx="10840914" cy="1032826"/>
          </a:xfrm>
        </p:spPr>
        <p:txBody>
          <a:bodyPr rtlCol="0" anchor="t" anchorCtr="0">
            <a:noAutofit/>
          </a:bodyPr>
          <a:lstStyle>
            <a:lvl1pPr marL="0" indent="0"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7D8D342-2B1B-4D24-A8B3-0ACC231DF6A8}" type="datetime1">
              <a:rPr lang="pt-BR" noProof="0" smtClean="0"/>
              <a:t>24/05/2022</a:t>
            </a:fld>
            <a:endParaRPr lang="pt-BR" noProof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B47DAE59-9D63-4159-8F3E-560C31F19A8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16192" y="3837470"/>
            <a:ext cx="1310050" cy="959003"/>
          </a:xfrm>
        </p:spPr>
        <p:txBody>
          <a:bodyPr rtlCol="0">
            <a:noAutofit/>
          </a:bodyPr>
          <a:lstStyle>
            <a:lvl1pPr marL="0" indent="0" algn="ctr" rtl="0">
              <a:buNone/>
              <a:defRPr sz="1200"/>
            </a:lvl1pPr>
            <a:lvl3pPr algn="ctr">
              <a:defRPr sz="1200"/>
            </a:lvl3pPr>
            <a:lvl5pPr marL="1828800" indent="0">
              <a:buNone/>
              <a:defRPr/>
            </a:lvl5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D99DD2A-B520-4620-9B43-64B657BA2D42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12" name="Espaço Reservado para Texto 2">
            <a:extLst>
              <a:ext uri="{FF2B5EF4-FFF2-40B4-BE49-F238E27FC236}">
                <a16:creationId xmlns:a16="http://schemas.microsoft.com/office/drawing/2014/main" id="{4249143D-80A5-4E4C-BBFD-F253500CE226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85799" y="2914650"/>
            <a:ext cx="10840914" cy="502126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20" name="Espaço Reservado para Texto 5">
            <a:extLst>
              <a:ext uri="{FF2B5EF4-FFF2-40B4-BE49-F238E27FC236}">
                <a16:creationId xmlns:a16="http://schemas.microsoft.com/office/drawing/2014/main" id="{B06123F0-984B-4EF8-9945-3621C401B7A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465366" y="3837470"/>
            <a:ext cx="1310050" cy="959003"/>
          </a:xfrm>
        </p:spPr>
        <p:txBody>
          <a:bodyPr rtlCol="0">
            <a:noAutofit/>
          </a:bodyPr>
          <a:lstStyle>
            <a:lvl1pPr marL="0" indent="0" algn="ctr" rtl="0">
              <a:buNone/>
              <a:defRPr sz="1200"/>
            </a:lvl1pPr>
            <a:lvl3pPr algn="ctr">
              <a:defRPr sz="1200"/>
            </a:lvl3pPr>
            <a:lvl5pPr marL="1828800" indent="0">
              <a:buNone/>
              <a:defRPr/>
            </a:lvl5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21" name="Espaço Reservado para Texto 5">
            <a:extLst>
              <a:ext uri="{FF2B5EF4-FFF2-40B4-BE49-F238E27FC236}">
                <a16:creationId xmlns:a16="http://schemas.microsoft.com/office/drawing/2014/main" id="{A669C074-A9BE-4B07-ACEE-3B34AAC8B9E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548424" y="3837470"/>
            <a:ext cx="1310050" cy="959003"/>
          </a:xfrm>
        </p:spPr>
        <p:txBody>
          <a:bodyPr rtlCol="0">
            <a:noAutofit/>
          </a:bodyPr>
          <a:lstStyle>
            <a:lvl1pPr marL="0" indent="0" algn="ctr" rtl="0">
              <a:buNone/>
              <a:defRPr sz="1200"/>
            </a:lvl1pPr>
            <a:lvl3pPr algn="ctr">
              <a:defRPr sz="1200"/>
            </a:lvl3pPr>
            <a:lvl5pPr marL="1828800" indent="0">
              <a:buNone/>
              <a:defRPr/>
            </a:lvl5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19" name="Espaço Reservado para Texto 5">
            <a:extLst>
              <a:ext uri="{FF2B5EF4-FFF2-40B4-BE49-F238E27FC236}">
                <a16:creationId xmlns:a16="http://schemas.microsoft.com/office/drawing/2014/main" id="{84A40D78-D6DD-41A7-A132-9D48DF8649A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382308" y="3837470"/>
            <a:ext cx="1310050" cy="959003"/>
          </a:xfrm>
        </p:spPr>
        <p:txBody>
          <a:bodyPr rtlCol="0">
            <a:noAutofit/>
          </a:bodyPr>
          <a:lstStyle>
            <a:lvl1pPr marL="0" indent="0" algn="ctr" rtl="0">
              <a:buNone/>
              <a:defRPr sz="1200"/>
            </a:lvl1pPr>
            <a:lvl3pPr algn="ctr">
              <a:defRPr sz="1200"/>
            </a:lvl3pPr>
            <a:lvl5pPr marL="1828800" indent="0">
              <a:buNone/>
              <a:defRPr/>
            </a:lvl5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18" name="Espaço Reservado para Texto 5">
            <a:extLst>
              <a:ext uri="{FF2B5EF4-FFF2-40B4-BE49-F238E27FC236}">
                <a16:creationId xmlns:a16="http://schemas.microsoft.com/office/drawing/2014/main" id="{4A9CFAA7-850F-4C92-A9BE-56452E5CA04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99250" y="3837470"/>
            <a:ext cx="1310050" cy="959003"/>
          </a:xfrm>
        </p:spPr>
        <p:txBody>
          <a:bodyPr rtlCol="0">
            <a:noAutofit/>
          </a:bodyPr>
          <a:lstStyle>
            <a:lvl1pPr marL="0" indent="0" algn="ctr" rtl="0">
              <a:buNone/>
              <a:defRPr sz="1200"/>
            </a:lvl1pPr>
            <a:lvl3pPr algn="ctr">
              <a:defRPr sz="1200"/>
            </a:lvl3pPr>
            <a:lvl5pPr marL="1828800" indent="0">
              <a:buNone/>
              <a:defRPr/>
            </a:lvl5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cxnSp>
        <p:nvCxnSpPr>
          <p:cNvPr id="14" name="Conector reto 13">
            <a:extLst>
              <a:ext uri="{FF2B5EF4-FFF2-40B4-BE49-F238E27FC236}">
                <a16:creationId xmlns:a16="http://schemas.microsoft.com/office/drawing/2014/main" id="{CC5A0CF1-9FE7-4149-97DC-5221639144C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-185517" y="1242483"/>
            <a:ext cx="504000" cy="0"/>
          </a:xfrm>
          <a:prstGeom prst="line">
            <a:avLst/>
          </a:prstGeom>
          <a:ln w="127000" cap="sq">
            <a:solidFill>
              <a:schemeClr val="accent3"/>
            </a:solidFill>
            <a:miter lim="800000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36392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457326" y="995967"/>
            <a:ext cx="6238874" cy="1260000"/>
          </a:xfrm>
        </p:spPr>
        <p:txBody>
          <a:bodyPr rtlCol="0" anchor="ctr" anchorCtr="0">
            <a:noAutofit/>
          </a:bodyPr>
          <a:lstStyle>
            <a:lvl1pPr algn="r">
              <a:defRPr sz="3000" b="0"/>
            </a:lvl1pPr>
          </a:lstStyle>
          <a:p>
            <a:pPr rtl="0"/>
            <a:r>
              <a:rPr lang="pt-BR" noProof="0" smtClean="0"/>
              <a:t>Clique para editar o título mestre</a:t>
            </a:r>
            <a:endParaRPr lang="pt-BR" noProof="0"/>
          </a:p>
        </p:txBody>
      </p:sp>
      <p:sp>
        <p:nvSpPr>
          <p:cNvPr id="14" name="Espaço reservado para imagem 2"/>
          <p:cNvSpPr>
            <a:spLocks noGrp="1" noChangeAspect="1"/>
          </p:cNvSpPr>
          <p:nvPr>
            <p:ph type="pic" idx="1"/>
          </p:nvPr>
        </p:nvSpPr>
        <p:spPr bwMode="blackGray">
          <a:xfrm>
            <a:off x="8014200" y="995968"/>
            <a:ext cx="3492000" cy="4866064"/>
          </a:xfrm>
          <a:prstGeom prst="roundRect">
            <a:avLst>
              <a:gd name="adj" fmla="val 2371"/>
            </a:avLst>
          </a:prstGeom>
          <a:solidFill>
            <a:schemeClr val="bg2">
              <a:lumMod val="75000"/>
              <a:lumOff val="25000"/>
            </a:schemeClr>
          </a:solidFill>
          <a:ln w="28575" cap="sq" cmpd="sng">
            <a:solidFill>
              <a:schemeClr val="accent3">
                <a:lumMod val="50000"/>
              </a:schemeClr>
            </a:solidFill>
            <a:miter lim="800000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BR" noProof="0" smtClean="0"/>
              <a:t>Clique no ícone para adicionar uma imagem</a:t>
            </a:r>
            <a:endParaRPr lang="pt-BR" noProof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085849" y="2255967"/>
            <a:ext cx="6610351" cy="3476618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6813EB0-5314-443D-97C2-85228EEDDEFB}" type="datetime1">
              <a:rPr lang="pt-BR" noProof="0" smtClean="0"/>
              <a:t>24/05/2022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D99DD2A-B520-4620-9B43-64B657BA2D42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9693825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da direit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6657974" y="995968"/>
            <a:ext cx="4848225" cy="1260000"/>
          </a:xfrm>
        </p:spPr>
        <p:txBody>
          <a:bodyPr rtlCol="0" anchor="ctr" anchorCtr="0">
            <a:normAutofit/>
          </a:bodyPr>
          <a:lstStyle>
            <a:lvl1pPr algn="l">
              <a:defRPr sz="3000" b="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14" name="Espaço Reservado para Imagem 2"/>
          <p:cNvSpPr>
            <a:spLocks noGrp="1" noChangeAspect="1"/>
          </p:cNvSpPr>
          <p:nvPr>
            <p:ph type="pic" idx="1"/>
          </p:nvPr>
        </p:nvSpPr>
        <p:spPr bwMode="blackGray">
          <a:xfrm>
            <a:off x="727574" y="914400"/>
            <a:ext cx="5749425" cy="4818185"/>
          </a:xfrm>
          <a:prstGeom prst="roundRect">
            <a:avLst>
              <a:gd name="adj" fmla="val 2371"/>
            </a:avLst>
          </a:prstGeom>
          <a:solidFill>
            <a:schemeClr val="bg2">
              <a:lumMod val="75000"/>
              <a:lumOff val="25000"/>
            </a:schemeClr>
          </a:solidFill>
          <a:ln w="28575" cap="sq" cmpd="sng">
            <a:solidFill>
              <a:schemeClr val="accent3">
                <a:lumMod val="50000"/>
              </a:schemeClr>
            </a:solidFill>
            <a:miter lim="800000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BR" noProof="0" smtClean="0"/>
              <a:t>Clique no ícone para adicionar uma imagem</a:t>
            </a:r>
            <a:endParaRPr lang="pt-BR" noProof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6657974" y="2255968"/>
            <a:ext cx="4848225" cy="3476617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ED22269-AA3C-4A28-AFBB-46A01F1306F9}" type="datetime1">
              <a:rPr lang="pt-BR" noProof="0" smtClean="0"/>
              <a:t>24/05/2022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D99DD2A-B520-4620-9B43-64B657BA2D42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832959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m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Caixa de texto 14"/>
          <p:cNvSpPr txBox="1"/>
          <p:nvPr/>
        </p:nvSpPr>
        <p:spPr bwMode="white">
          <a:xfrm>
            <a:off x="10571243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BR" sz="8000" noProof="0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11" name="Caixa de texto 10"/>
          <p:cNvSpPr txBox="1"/>
          <p:nvPr/>
        </p:nvSpPr>
        <p:spPr bwMode="white">
          <a:xfrm>
            <a:off x="100262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BR" sz="8000" noProof="0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320801" y="609601"/>
            <a:ext cx="9550399" cy="2743199"/>
          </a:xfrm>
        </p:spPr>
        <p:txBody>
          <a:bodyPr rtlCol="0" anchor="ctr">
            <a:normAutofit/>
          </a:bodyPr>
          <a:lstStyle>
            <a:lvl1pPr algn="ctr">
              <a:defRPr sz="3000" b="0" i="1" cap="none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CLIQUE PARA EDITAR O ESTILO DO TÍTULO MESTRE</a:t>
            </a:r>
          </a:p>
        </p:txBody>
      </p:sp>
      <p:sp>
        <p:nvSpPr>
          <p:cNvPr id="10" name="Espaço Reservado para Texto 9"/>
          <p:cNvSpPr>
            <a:spLocks noGrp="1"/>
          </p:cNvSpPr>
          <p:nvPr>
            <p:ph type="body" sz="quarter" idx="13" hasCustomPrompt="1"/>
          </p:nvPr>
        </p:nvSpPr>
        <p:spPr>
          <a:xfrm>
            <a:off x="1426408" y="3352800"/>
            <a:ext cx="9339184" cy="381000"/>
          </a:xfrm>
        </p:spPr>
        <p:txBody>
          <a:bodyPr rtlCol="0" anchor="ctr">
            <a:normAutofit/>
          </a:bodyPr>
          <a:lstStyle>
            <a:lvl1pPr marL="0" indent="0" algn="r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1AD7857E-8E0E-4AC1-ABDC-E42462C788DE}"/>
              </a:ext>
            </a:extLst>
          </p:cNvPr>
          <p:cNvSpPr/>
          <p:nvPr userDrawn="1"/>
        </p:nvSpPr>
        <p:spPr>
          <a:xfrm>
            <a:off x="1750844" y="3962401"/>
            <a:ext cx="8690313" cy="1908173"/>
          </a:xfrm>
          <a:prstGeom prst="roundRect">
            <a:avLst>
              <a:gd name="adj" fmla="val 6552"/>
            </a:avLst>
          </a:prstGeom>
          <a:solidFill>
            <a:schemeClr val="accent3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857375" y="4021138"/>
            <a:ext cx="8486775" cy="1760537"/>
          </a:xfrm>
        </p:spPr>
        <p:txBody>
          <a:bodyPr rtlCol="0" anchor="ctr">
            <a:normAutofit/>
          </a:bodyPr>
          <a:lstStyle>
            <a:lvl1pPr marL="0" indent="0" algn="ctr" rtl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2FCD5E1-CED2-40B1-AC5F-0B3D52F2DA5D}" type="datetime1">
              <a:rPr lang="pt-BR" noProof="0" smtClean="0"/>
              <a:t>24/05/2022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D99DD2A-B520-4620-9B43-64B657BA2D42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1534094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Celestia-R1---OverlayContentHD.png">
            <a:extLst>
              <a:ext uri="{FF2B5EF4-FFF2-40B4-BE49-F238E27FC236}">
                <a16:creationId xmlns:a16="http://schemas.microsoft.com/office/drawing/2014/main" id="{A1E35E73-B2F7-41DF-AAD2-58E6BE2710D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685801" y="609599"/>
            <a:ext cx="10840914" cy="1260000"/>
          </a:xfrm>
        </p:spPr>
        <p:txBody>
          <a:bodyPr rtlCol="0">
            <a:normAutofit/>
          </a:bodyPr>
          <a:lstStyle>
            <a:lvl1pPr>
              <a:defRPr sz="30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685799" y="1869599"/>
            <a:ext cx="5202071" cy="916228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685800" y="2870201"/>
            <a:ext cx="5202071" cy="2916000"/>
          </a:xfrm>
          <a:prstGeom prst="roundRect">
            <a:avLst>
              <a:gd name="adj" fmla="val 2496"/>
            </a:avLst>
          </a:prstGeom>
          <a:ln w="28575">
            <a:solidFill>
              <a:schemeClr val="accent3">
                <a:lumMod val="5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rtlCol="0" anchor="t">
            <a:normAutofit/>
          </a:bodyPr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298270" y="1869599"/>
            <a:ext cx="5228444" cy="916228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 hasCustomPrompt="1"/>
          </p:nvPr>
        </p:nvSpPr>
        <p:spPr>
          <a:xfrm>
            <a:off x="6298270" y="2870201"/>
            <a:ext cx="5202071" cy="2916000"/>
          </a:xfrm>
          <a:prstGeom prst="roundRect">
            <a:avLst>
              <a:gd name="adj" fmla="val 2798"/>
            </a:avLst>
          </a:prstGeom>
          <a:ln w="28575">
            <a:solidFill>
              <a:schemeClr val="accent3">
                <a:lumMod val="5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rtlCol="0" anchor="t">
            <a:normAutofit/>
          </a:bodyPr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246E7CC-6F74-4D1B-9650-F51472ADAD98}" type="datetime1">
              <a:rPr lang="pt-BR" noProof="0" smtClean="0"/>
              <a:t>24/05/2022</a:t>
            </a:fld>
            <a:endParaRPr lang="pt-BR" noProof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D99DD2A-B520-4620-9B43-64B657BA2D42}" type="slidenum">
              <a:rPr lang="pt-BR" noProof="0" smtClean="0"/>
              <a:t>‹nº›</a:t>
            </a:fld>
            <a:endParaRPr lang="pt-BR" noProof="0"/>
          </a:p>
        </p:txBody>
      </p:sp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8031B0A9-3E16-4C5B-A6CE-045BCB91A00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57150" y="939761"/>
            <a:ext cx="3666" cy="491143"/>
          </a:xfrm>
          <a:prstGeom prst="line">
            <a:avLst/>
          </a:prstGeom>
          <a:ln w="127000" cap="sq">
            <a:solidFill>
              <a:schemeClr val="accent3"/>
            </a:solidFill>
            <a:miter lim="800000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69611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685801" y="609600"/>
            <a:ext cx="10840914" cy="1260000"/>
          </a:xfrm>
        </p:spPr>
        <p:txBody>
          <a:bodyPr rtlCol="0">
            <a:normAutofit/>
          </a:bodyPr>
          <a:lstStyle>
            <a:lvl1pPr>
              <a:defRPr sz="3000"/>
            </a:lvl1pPr>
          </a:lstStyle>
          <a:p>
            <a:pPr rtl="0"/>
            <a:r>
              <a:rPr lang="pt-BR" noProof="0"/>
              <a:t>Clique para editar o estilo do título Mestre</a:t>
            </a:r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E44449DE-635B-4B23-9B8B-C95A5B8764DB}"/>
              </a:ext>
            </a:extLst>
          </p:cNvPr>
          <p:cNvSpPr/>
          <p:nvPr userDrawn="1"/>
        </p:nvSpPr>
        <p:spPr>
          <a:xfrm>
            <a:off x="663356" y="1790228"/>
            <a:ext cx="10863358" cy="4080348"/>
          </a:xfrm>
          <a:prstGeom prst="roundRect">
            <a:avLst>
              <a:gd name="adj" fmla="val 2634"/>
            </a:avLst>
          </a:prstGeom>
          <a:solidFill>
            <a:schemeClr val="accent3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685802" y="1869600"/>
            <a:ext cx="5040000" cy="3921601"/>
          </a:xfrm>
          <a:prstGeom prst="roundRect">
            <a:avLst>
              <a:gd name="adj" fmla="val 1970"/>
            </a:avLst>
          </a:prstGeom>
          <a:ln w="28575">
            <a:noFill/>
          </a:ln>
          <a:effectLst/>
        </p:spPr>
        <p:txBody>
          <a:bodyPr rtlCol="0" anchor="t" anchorCtr="0">
            <a:normAutofit/>
          </a:bodyPr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6488644" y="1869601"/>
            <a:ext cx="5040000" cy="3921600"/>
          </a:xfrm>
          <a:prstGeom prst="roundRect">
            <a:avLst>
              <a:gd name="adj" fmla="val 2211"/>
            </a:avLst>
          </a:prstGeom>
          <a:ln w="28575">
            <a:noFill/>
          </a:ln>
          <a:effectLst/>
        </p:spPr>
        <p:txBody>
          <a:bodyPr rtlCol="0" anchor="t" anchorCtr="0">
            <a:normAutofit/>
          </a:bodyPr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65C96C6-FBBD-4B72-813B-2B255243569F}" type="datetime1">
              <a:rPr lang="pt-BR" noProof="0" smtClean="0"/>
              <a:t>24/05/2022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D99DD2A-B520-4620-9B43-64B657BA2D42}" type="slidenum">
              <a:rPr lang="pt-BR" noProof="0" smtClean="0"/>
              <a:t>‹nº›</a:t>
            </a:fld>
            <a:endParaRPr lang="pt-BR" noProof="0"/>
          </a:p>
        </p:txBody>
      </p: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E8539E0A-8009-4A6E-A7A1-5AEFA52206C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57150" y="996911"/>
            <a:ext cx="3666" cy="491143"/>
          </a:xfrm>
          <a:prstGeom prst="line">
            <a:avLst/>
          </a:prstGeom>
          <a:ln w="127000" cap="sq">
            <a:solidFill>
              <a:schemeClr val="accent3"/>
            </a:solidFill>
            <a:miter lim="800000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352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blackGray">
      <p:bgPr>
        <a:gradFill flip="none" rotWithShape="1">
          <a:gsLst>
            <a:gs pos="0">
              <a:schemeClr val="accent3">
                <a:lumMod val="89000"/>
              </a:schemeClr>
            </a:gs>
            <a:gs pos="23000">
              <a:schemeClr val="accent3">
                <a:lumMod val="89000"/>
              </a:schemeClr>
            </a:gs>
            <a:gs pos="69000">
              <a:schemeClr val="accent3">
                <a:lumMod val="75000"/>
              </a:schemeClr>
            </a:gs>
            <a:gs pos="97000">
              <a:schemeClr val="accent3">
                <a:lumMod val="5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 bwMode="white">
          <a:xfrm>
            <a:off x="685801" y="609600"/>
            <a:ext cx="10840914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 bwMode="white">
          <a:xfrm>
            <a:off x="685801" y="2142067"/>
            <a:ext cx="10840914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rtl="0"/>
            <a:fld id="{6DF989F1-84B6-43D8-A4D3-3F8A46D6C174}" type="datetime1">
              <a:rPr lang="pt-BR" noProof="0" smtClean="0"/>
              <a:t>24/05/2022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10266059" y="5870575"/>
            <a:ext cx="1260655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rtl="0"/>
            <a:fld id="{5D99DD2A-B520-4620-9B43-64B657BA2D42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0090699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2" r:id="rId1"/>
    <p:sldLayoutId id="2147483661" r:id="rId2"/>
    <p:sldLayoutId id="2147483668" r:id="rId3"/>
    <p:sldLayoutId id="2147483679" r:id="rId4"/>
    <p:sldLayoutId id="2147483669" r:id="rId5"/>
    <p:sldLayoutId id="2147483680" r:id="rId6"/>
    <p:sldLayoutId id="2147483672" r:id="rId7"/>
    <p:sldLayoutId id="2147483665" r:id="rId8"/>
    <p:sldLayoutId id="2147483664" r:id="rId9"/>
    <p:sldLayoutId id="2147483671" r:id="rId10"/>
    <p:sldLayoutId id="2147483666" r:id="rId11"/>
    <p:sldLayoutId id="2147483667" r:id="rId12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microsoft.com/office/2007/relationships/hdphoto" Target="../media/hdphoto2.wdp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hyperlink" Target="https://support.office.com/pt-BR/article/edit-your-school-presentation-44445997-6769-4d44-8b30-f9e3050adbfb?ui=pt-BR&amp;rs=pt-BR&amp;ad=BR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35B398-1E7F-44AD-8356-8345134C95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386274" y="1996445"/>
            <a:ext cx="8683625" cy="2421464"/>
          </a:xfrm>
        </p:spPr>
        <p:txBody>
          <a:bodyPr rtlCol="0">
            <a:noAutofit/>
          </a:bodyPr>
          <a:lstStyle/>
          <a:p>
            <a:pPr rtl="0"/>
            <a:r>
              <a:rPr lang="pt-BR" sz="16600" dirty="0" smtClean="0">
                <a:solidFill>
                  <a:schemeClr val="bg1"/>
                </a:solidFill>
                <a:latin typeface="Algerian" panose="04020705040A02060702" pitchFamily="82" charset="0"/>
              </a:rPr>
              <a:t>PILHA</a:t>
            </a:r>
            <a:endParaRPr lang="pt-BR" sz="4400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52A3D91-AB3F-4EDF-B87E-FDDF6C5DC4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5457266" y="4043578"/>
            <a:ext cx="8683625" cy="732840"/>
          </a:xfrm>
        </p:spPr>
        <p:txBody>
          <a:bodyPr rtlCol="0">
            <a:normAutofit/>
          </a:bodyPr>
          <a:lstStyle/>
          <a:p>
            <a:pPr rtl="0"/>
            <a:r>
              <a:rPr lang="pt-BR" b="1" dirty="0" smtClean="0">
                <a:solidFill>
                  <a:schemeClr val="bg1"/>
                </a:solidFill>
                <a:latin typeface="Arial Narrow" panose="020B0606020202030204" pitchFamily="34" charset="0"/>
              </a:rPr>
              <a:t>Estrutura de dados em c</a:t>
            </a:r>
            <a:endParaRPr lang="pt-BR" b="1" dirty="0">
              <a:solidFill>
                <a:schemeClr val="bg1"/>
              </a:solidFill>
              <a:latin typeface="Arial Narrow" panose="020B0606020202030204" pitchFamily="34" charset="0"/>
            </a:endParaRPr>
          </a:p>
          <a:p>
            <a:pPr rtl="0"/>
            <a:endParaRPr lang="pt-BR" dirty="0"/>
          </a:p>
          <a:p>
            <a:pPr rtl="0"/>
            <a:endParaRPr lang="pt-BR" dirty="0"/>
          </a:p>
        </p:txBody>
      </p:sp>
      <p:pic>
        <p:nvPicPr>
          <p:cNvPr id="1026" name="Picture 2" descr="[books-stack.jpg]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391" b="97123" l="9862" r="8979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0100" y="1329377"/>
            <a:ext cx="2395370" cy="3628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ixaDeTexto 3"/>
          <p:cNvSpPr txBox="1"/>
          <p:nvPr/>
        </p:nvSpPr>
        <p:spPr>
          <a:xfrm>
            <a:off x="2000922" y="6457890"/>
            <a:ext cx="1219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 smtClean="0">
                <a:solidFill>
                  <a:schemeClr val="bg1"/>
                </a:solidFill>
              </a:rPr>
              <a:t>Alunos: Erick Gaspar-----Júlio Farias-----</a:t>
            </a:r>
            <a:r>
              <a:rPr lang="pt-BR" sz="2000" b="1" dirty="0" err="1" smtClean="0">
                <a:solidFill>
                  <a:schemeClr val="bg1"/>
                </a:solidFill>
              </a:rPr>
              <a:t>Itallo</a:t>
            </a:r>
            <a:r>
              <a:rPr lang="pt-BR" sz="2000" b="1" dirty="0" smtClean="0">
                <a:solidFill>
                  <a:schemeClr val="bg1"/>
                </a:solidFill>
              </a:rPr>
              <a:t> </a:t>
            </a:r>
            <a:r>
              <a:rPr lang="pt-BR" sz="2000" b="1" dirty="0" err="1" smtClean="0">
                <a:solidFill>
                  <a:schemeClr val="bg1"/>
                </a:solidFill>
              </a:rPr>
              <a:t>Kavin</a:t>
            </a:r>
            <a:r>
              <a:rPr lang="pt-BR" sz="2000" b="1" dirty="0" smtClean="0">
                <a:solidFill>
                  <a:schemeClr val="bg1"/>
                </a:solidFill>
              </a:rPr>
              <a:t>-----</a:t>
            </a:r>
            <a:r>
              <a:rPr lang="pt-BR" sz="2000" b="1" dirty="0" err="1" smtClean="0">
                <a:solidFill>
                  <a:schemeClr val="bg1"/>
                </a:solidFill>
              </a:rPr>
              <a:t>Wallas</a:t>
            </a:r>
            <a:r>
              <a:rPr lang="pt-BR" sz="2000" b="1" dirty="0" smtClean="0">
                <a:solidFill>
                  <a:schemeClr val="bg1"/>
                </a:solidFill>
              </a:rPr>
              <a:t> Vieira</a:t>
            </a:r>
            <a:endParaRPr lang="pt-BR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2749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532504" y="117693"/>
            <a:ext cx="11230984" cy="7294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pt-BR" sz="3600" dirty="0" smtClean="0"/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pt-BR" sz="3600" b="1" dirty="0" smtClean="0">
                <a:solidFill>
                  <a:schemeClr val="bg1"/>
                </a:solidFill>
              </a:rPr>
              <a:t>O </a:t>
            </a:r>
            <a:r>
              <a:rPr lang="pt-BR" sz="3600" b="1" dirty="0" smtClean="0">
                <a:solidFill>
                  <a:schemeClr val="bg1"/>
                </a:solidFill>
              </a:rPr>
              <a:t>QUE É PILHA?</a:t>
            </a:r>
          </a:p>
          <a:p>
            <a:endParaRPr lang="pt-BR" sz="3600" b="1" dirty="0" smtClean="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pt-BR" sz="3600" b="1" dirty="0" smtClean="0">
                <a:solidFill>
                  <a:schemeClr val="bg1"/>
                </a:solidFill>
              </a:rPr>
              <a:t>EXEMPLO </a:t>
            </a:r>
            <a:r>
              <a:rPr lang="pt-BR" sz="3600" b="1" dirty="0" smtClean="0">
                <a:solidFill>
                  <a:schemeClr val="bg1"/>
                </a:solidFill>
              </a:rPr>
              <a:t>DE </a:t>
            </a:r>
            <a:r>
              <a:rPr lang="pt-BR" sz="3600" b="1" dirty="0" smtClean="0">
                <a:solidFill>
                  <a:schemeClr val="bg1"/>
                </a:solidFill>
              </a:rPr>
              <a:t>PILHA</a:t>
            </a:r>
          </a:p>
          <a:p>
            <a:endParaRPr lang="pt-BR" sz="3600" b="1" dirty="0" smtClean="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pt-BR" sz="3600" b="1" dirty="0">
                <a:solidFill>
                  <a:schemeClr val="bg1"/>
                </a:solidFill>
              </a:rPr>
              <a:t>EXEMPLOS DE APLICAÇÕES</a:t>
            </a:r>
          </a:p>
          <a:p>
            <a:endParaRPr lang="pt-BR" sz="3600" b="1" dirty="0" smtClean="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pt-BR" sz="3600" b="1" dirty="0" smtClean="0">
                <a:solidFill>
                  <a:schemeClr val="bg1"/>
                </a:solidFill>
              </a:rPr>
              <a:t>OPERAÇÕES</a:t>
            </a:r>
            <a:endParaRPr lang="pt-BR" sz="3600" b="1" dirty="0" smtClean="0">
              <a:solidFill>
                <a:schemeClr val="bg1"/>
              </a:solidFill>
            </a:endParaRPr>
          </a:p>
          <a:p>
            <a:r>
              <a:rPr lang="pt-BR" sz="3600" b="1" dirty="0">
                <a:solidFill>
                  <a:schemeClr val="bg1"/>
                </a:solidFill>
              </a:rPr>
              <a:t>	</a:t>
            </a:r>
            <a:r>
              <a:rPr lang="pt-BR" sz="3600" b="1" dirty="0" smtClean="0">
                <a:solidFill>
                  <a:schemeClr val="bg1"/>
                </a:solidFill>
              </a:rPr>
              <a:t>	</a:t>
            </a:r>
            <a:r>
              <a:rPr lang="pt-BR" sz="3600" b="1" dirty="0" smtClean="0">
                <a:solidFill>
                  <a:schemeClr val="bg1"/>
                </a:solidFill>
              </a:rPr>
              <a:t>3.1 </a:t>
            </a:r>
            <a:r>
              <a:rPr lang="pt-BR" sz="3600" b="1" dirty="0">
                <a:solidFill>
                  <a:schemeClr val="bg1"/>
                </a:solidFill>
              </a:rPr>
              <a:t>EMPILHA (PUSH): </a:t>
            </a:r>
            <a:endParaRPr lang="pt-BR" sz="3600" b="1" dirty="0" smtClean="0">
              <a:solidFill>
                <a:schemeClr val="bg1"/>
              </a:solidFill>
            </a:endParaRPr>
          </a:p>
          <a:p>
            <a:r>
              <a:rPr lang="pt-BR" sz="3600" b="1" dirty="0" smtClean="0">
                <a:solidFill>
                  <a:schemeClr val="bg1"/>
                </a:solidFill>
              </a:rPr>
              <a:t>	</a:t>
            </a:r>
            <a:r>
              <a:rPr lang="pt-BR" sz="3600" b="1" dirty="0" smtClean="0">
                <a:solidFill>
                  <a:schemeClr val="bg1"/>
                </a:solidFill>
              </a:rPr>
              <a:t>	3.2 </a:t>
            </a:r>
            <a:r>
              <a:rPr lang="pt-BR" sz="3600" b="1" dirty="0">
                <a:solidFill>
                  <a:schemeClr val="bg1"/>
                </a:solidFill>
              </a:rPr>
              <a:t>DESEMPILHA (POP): </a:t>
            </a:r>
            <a:endParaRPr lang="pt-BR" sz="3600" b="1" dirty="0" smtClean="0">
              <a:solidFill>
                <a:schemeClr val="bg1"/>
              </a:solidFill>
            </a:endParaRPr>
          </a:p>
          <a:p>
            <a:endParaRPr lang="pt-BR" sz="3600" b="1" dirty="0" smtClean="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pt-BR" sz="3600" b="1" dirty="0" smtClean="0">
                <a:solidFill>
                  <a:schemeClr val="bg1"/>
                </a:solidFill>
              </a:rPr>
              <a:t>IMPLEMENTAÇÃO COM VETOR</a:t>
            </a:r>
            <a:endParaRPr lang="pt-BR" sz="3600" b="1" dirty="0" smtClean="0">
              <a:solidFill>
                <a:schemeClr val="bg1"/>
              </a:solidFill>
            </a:endParaRPr>
          </a:p>
          <a:p>
            <a:endParaRPr lang="pt-BR" sz="3600" b="1" dirty="0" smtClean="0">
              <a:solidFill>
                <a:schemeClr val="bg1"/>
              </a:solidFill>
            </a:endParaRPr>
          </a:p>
        </p:txBody>
      </p:sp>
      <p:cxnSp>
        <p:nvCxnSpPr>
          <p:cNvPr id="3" name="Conector reto 2"/>
          <p:cNvCxnSpPr/>
          <p:nvPr/>
        </p:nvCxnSpPr>
        <p:spPr>
          <a:xfrm>
            <a:off x="987715" y="712904"/>
            <a:ext cx="9829795" cy="0"/>
          </a:xfrm>
          <a:prstGeom prst="line">
            <a:avLst/>
          </a:prstGeom>
          <a:ln w="31750">
            <a:solidFill>
              <a:srgbClr val="B71E42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CaixaDeTexto 1"/>
          <p:cNvSpPr txBox="1"/>
          <p:nvPr/>
        </p:nvSpPr>
        <p:spPr>
          <a:xfrm>
            <a:off x="987715" y="84549"/>
            <a:ext cx="57822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 smtClean="0">
                <a:solidFill>
                  <a:schemeClr val="bg1"/>
                </a:solidFill>
                <a:latin typeface="Gill Sans MT (Títulos)"/>
              </a:rPr>
              <a:t>TEMAS</a:t>
            </a:r>
            <a:endParaRPr lang="pt-BR" sz="3200" dirty="0">
              <a:solidFill>
                <a:schemeClr val="bg1"/>
              </a:solidFill>
              <a:latin typeface="Gill Sans MT (Títulos)"/>
            </a:endParaRPr>
          </a:p>
        </p:txBody>
      </p:sp>
    </p:spTree>
    <p:extLst>
      <p:ext uri="{BB962C8B-B14F-4D97-AF65-F5344CB8AC3E}">
        <p14:creationId xmlns:p14="http://schemas.microsoft.com/office/powerpoint/2010/main" val="2885368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F32E04-E3CE-4175-B0D3-33D69BCB0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804" y="-274998"/>
            <a:ext cx="3814235" cy="1260000"/>
          </a:xfrm>
        </p:spPr>
        <p:txBody>
          <a:bodyPr rtlCol="0"/>
          <a:lstStyle/>
          <a:p>
            <a:pPr rtl="0"/>
            <a:r>
              <a:rPr lang="pt-BR" sz="3200" b="1" dirty="0" smtClean="0">
                <a:solidFill>
                  <a:schemeClr val="bg1"/>
                </a:solidFill>
              </a:rPr>
              <a:t>O que é  pilha?</a:t>
            </a:r>
            <a:endParaRPr lang="pt-BR" sz="3200" b="1" dirty="0">
              <a:solidFill>
                <a:schemeClr val="bg1"/>
              </a:solidFill>
            </a:endParaRP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BA0452F-E4D7-4ED7-A292-A7A5A20AC5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94265" y="1577726"/>
            <a:ext cx="5051377" cy="3559198"/>
          </a:xfrm>
        </p:spPr>
        <p:txBody>
          <a:bodyPr rtlCol="0">
            <a:noAutofit/>
          </a:bodyPr>
          <a:lstStyle/>
          <a:p>
            <a:pPr algn="just"/>
            <a:r>
              <a:rPr lang="pt-BR" b="1" dirty="0">
                <a:solidFill>
                  <a:schemeClr val="bg1"/>
                </a:solidFill>
              </a:rPr>
              <a:t>Uma pilha é uma estrutura de dados que admite </a:t>
            </a:r>
            <a:r>
              <a:rPr lang="pt-BR" b="1" dirty="0" smtClean="0">
                <a:solidFill>
                  <a:schemeClr val="bg1"/>
                </a:solidFill>
              </a:rPr>
              <a:t>remoção</a:t>
            </a:r>
            <a:r>
              <a:rPr lang="pt-BR" b="1" dirty="0">
                <a:solidFill>
                  <a:schemeClr val="bg1"/>
                </a:solidFill>
              </a:rPr>
              <a:t> de elementos e </a:t>
            </a:r>
            <a:r>
              <a:rPr lang="pt-BR" b="1" dirty="0" smtClean="0">
                <a:solidFill>
                  <a:schemeClr val="bg1"/>
                </a:solidFill>
              </a:rPr>
              <a:t>inserção</a:t>
            </a:r>
            <a:r>
              <a:rPr lang="pt-BR" b="1" dirty="0">
                <a:solidFill>
                  <a:schemeClr val="bg1"/>
                </a:solidFill>
              </a:rPr>
              <a:t> de novos objetos.  Mais especificamente, uma  </a:t>
            </a:r>
            <a:r>
              <a:rPr lang="pt-BR" b="1" i="1" dirty="0" smtClean="0">
                <a:solidFill>
                  <a:schemeClr val="bg1"/>
                </a:solidFill>
              </a:rPr>
              <a:t>pilha</a:t>
            </a:r>
            <a:r>
              <a:rPr lang="pt-BR" b="1" dirty="0">
                <a:solidFill>
                  <a:schemeClr val="bg1"/>
                </a:solidFill>
              </a:rPr>
              <a:t>  é uma estrutura sujeita à seguinte regra de operação:  sempre que houver uma remoção,</a:t>
            </a:r>
          </a:p>
          <a:p>
            <a:pPr algn="just"/>
            <a:r>
              <a:rPr lang="pt-BR" b="1" dirty="0">
                <a:solidFill>
                  <a:schemeClr val="bg1"/>
                </a:solidFill>
              </a:rPr>
              <a:t>o elemento removido é o que está na estrutura há </a:t>
            </a:r>
            <a:r>
              <a:rPr lang="pt-BR" b="1" i="1" dirty="0">
                <a:solidFill>
                  <a:schemeClr val="bg1"/>
                </a:solidFill>
              </a:rPr>
              <a:t>menos</a:t>
            </a:r>
            <a:r>
              <a:rPr lang="pt-BR" b="1" dirty="0">
                <a:solidFill>
                  <a:schemeClr val="bg1"/>
                </a:solidFill>
              </a:rPr>
              <a:t> tempo.</a:t>
            </a:r>
          </a:p>
          <a:p>
            <a:pPr algn="just"/>
            <a:r>
              <a:rPr lang="pt-BR" b="1" dirty="0">
                <a:solidFill>
                  <a:schemeClr val="bg1"/>
                </a:solidFill>
              </a:rPr>
              <a:t>Em outras palavras, o primeiro objeto a ser inserido na pilha é o último a ser removido. Essa política é conhecida pela sigla LIFO (= </a:t>
            </a:r>
            <a:r>
              <a:rPr lang="pt-BR" b="1" i="1" dirty="0" err="1">
                <a:solidFill>
                  <a:schemeClr val="bg1"/>
                </a:solidFill>
              </a:rPr>
              <a:t>Last</a:t>
            </a:r>
            <a:r>
              <a:rPr lang="pt-BR" b="1" i="1" dirty="0">
                <a:solidFill>
                  <a:schemeClr val="bg1"/>
                </a:solidFill>
              </a:rPr>
              <a:t>-In-</a:t>
            </a:r>
            <a:r>
              <a:rPr lang="pt-BR" b="1" i="1" dirty="0" err="1">
                <a:solidFill>
                  <a:schemeClr val="bg1"/>
                </a:solidFill>
              </a:rPr>
              <a:t>First</a:t>
            </a:r>
            <a:r>
              <a:rPr lang="pt-BR" b="1" i="1" dirty="0">
                <a:solidFill>
                  <a:schemeClr val="bg1"/>
                </a:solidFill>
              </a:rPr>
              <a:t>-Out</a:t>
            </a:r>
            <a:r>
              <a:rPr lang="pt-BR" b="1" dirty="0">
                <a:solidFill>
                  <a:schemeClr val="bg1"/>
                </a:solidFill>
              </a:rPr>
              <a:t>).</a:t>
            </a:r>
          </a:p>
        </p:txBody>
      </p:sp>
      <p:pic>
        <p:nvPicPr>
          <p:cNvPr id="2050" name="Picture 2" descr="Estrutura de dados: pilha"/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3069" y="1156262"/>
            <a:ext cx="6311292" cy="440212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sp>
        <p:nvSpPr>
          <p:cNvPr id="8" name="CaixaDeTexto 7"/>
          <p:cNvSpPr txBox="1"/>
          <p:nvPr/>
        </p:nvSpPr>
        <p:spPr>
          <a:xfrm>
            <a:off x="2000922" y="6457890"/>
            <a:ext cx="1219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 smtClean="0">
                <a:solidFill>
                  <a:schemeClr val="bg1"/>
                </a:solidFill>
              </a:rPr>
              <a:t>Alunos: Erick Gaspar-----Júlio Farias-----</a:t>
            </a:r>
            <a:r>
              <a:rPr lang="pt-BR" sz="2000" dirty="0" err="1" smtClean="0">
                <a:solidFill>
                  <a:schemeClr val="bg1"/>
                </a:solidFill>
              </a:rPr>
              <a:t>Itallo</a:t>
            </a:r>
            <a:r>
              <a:rPr lang="pt-BR" sz="2000" dirty="0" smtClean="0">
                <a:solidFill>
                  <a:schemeClr val="bg1"/>
                </a:solidFill>
              </a:rPr>
              <a:t> </a:t>
            </a:r>
            <a:r>
              <a:rPr lang="pt-BR" sz="2000" dirty="0" err="1" smtClean="0">
                <a:solidFill>
                  <a:schemeClr val="bg1"/>
                </a:solidFill>
              </a:rPr>
              <a:t>Kavin</a:t>
            </a:r>
            <a:r>
              <a:rPr lang="pt-BR" sz="2000" dirty="0" smtClean="0">
                <a:solidFill>
                  <a:schemeClr val="bg1"/>
                </a:solidFill>
              </a:rPr>
              <a:t>-----</a:t>
            </a:r>
            <a:r>
              <a:rPr lang="pt-BR" sz="2000" dirty="0" err="1" smtClean="0">
                <a:solidFill>
                  <a:schemeClr val="bg1"/>
                </a:solidFill>
              </a:rPr>
              <a:t>Wallas</a:t>
            </a:r>
            <a:r>
              <a:rPr lang="pt-BR" sz="2000" dirty="0" smtClean="0">
                <a:solidFill>
                  <a:schemeClr val="bg1"/>
                </a:solidFill>
              </a:rPr>
              <a:t> Vieira</a:t>
            </a:r>
            <a:endParaRPr lang="pt-BR" sz="2000" dirty="0">
              <a:solidFill>
                <a:schemeClr val="bg1"/>
              </a:solidFill>
            </a:endParaRPr>
          </a:p>
        </p:txBody>
      </p:sp>
      <p:cxnSp>
        <p:nvCxnSpPr>
          <p:cNvPr id="7" name="Conector reto 6"/>
          <p:cNvCxnSpPr/>
          <p:nvPr/>
        </p:nvCxnSpPr>
        <p:spPr>
          <a:xfrm>
            <a:off x="987715" y="712904"/>
            <a:ext cx="9829795" cy="0"/>
          </a:xfrm>
          <a:prstGeom prst="line">
            <a:avLst/>
          </a:prstGeom>
          <a:ln w="31750">
            <a:solidFill>
              <a:srgbClr val="B71E42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2962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EC826E-72DB-45B4-B092-DA86DA68C4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4057" y="0"/>
            <a:ext cx="2541495" cy="772999"/>
          </a:xfrm>
        </p:spPr>
        <p:txBody>
          <a:bodyPr rtlCol="0">
            <a:normAutofit fontScale="90000"/>
          </a:bodyPr>
          <a:lstStyle/>
          <a:p>
            <a:pPr algn="ctr" rtl="0"/>
            <a:r>
              <a:rPr lang="pt-BR" sz="4200" b="1" dirty="0" smtClean="0">
                <a:solidFill>
                  <a:schemeClr val="bg1"/>
                </a:solidFill>
              </a:rPr>
              <a:t>EXEMPLO</a:t>
            </a:r>
            <a:endParaRPr lang="pt-BR" sz="4000" b="1" dirty="0">
              <a:solidFill>
                <a:schemeClr val="bg1"/>
              </a:solidFill>
            </a:endParaRP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D935431-5E3F-4C1A-BED1-C5BC3D661E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799" y="1169130"/>
            <a:ext cx="10840914" cy="673117"/>
          </a:xfrm>
        </p:spPr>
        <p:txBody>
          <a:bodyPr rtlCol="0"/>
          <a:lstStyle/>
          <a:p>
            <a:r>
              <a:rPr lang="pt-BR" sz="3200" b="1" dirty="0" smtClean="0">
                <a:solidFill>
                  <a:srgbClr val="FF0000"/>
                </a:solidFill>
              </a:rPr>
              <a:t>UMA PILHA DE PRATOS</a:t>
            </a:r>
          </a:p>
          <a:p>
            <a:endParaRPr lang="pt-BR" dirty="0"/>
          </a:p>
          <a:p>
            <a:endParaRPr lang="pt-BR" dirty="0" smtClean="0"/>
          </a:p>
          <a:p>
            <a:endParaRPr lang="pt-BR" sz="2400" dirty="0"/>
          </a:p>
        </p:txBody>
      </p:sp>
      <p:pic>
        <p:nvPicPr>
          <p:cNvPr id="3074" name="Picture 2" descr="Pilha (tipo de dados abstratos)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68" b="96586" l="0" r="90000">
                        <a14:foregroundMark x1="17266" y1="6308" x2="19141" y2="89583"/>
                        <a14:foregroundMark x1="18516" y1="90220" x2="42969" y2="95718"/>
                        <a14:foregroundMark x1="81016" y1="89815" x2="45469" y2="96586"/>
                        <a14:foregroundMark x1="85859" y1="8160" x2="82188" y2="90451"/>
                        <a14:foregroundMark x1="85859" y1="9954" x2="84688" y2="4282"/>
                        <a14:foregroundMark x1="84375" y1="4282" x2="48516" y2="1794"/>
                        <a14:foregroundMark x1="16641" y1="6308" x2="13281" y2="3588"/>
                        <a14:foregroundMark x1="13594" y1="3819" x2="13594" y2="3819"/>
                        <a14:foregroundMark x1="15469" y1="4514" x2="45156" y2="868"/>
                        <a14:backgroundMark x1="14531" y1="83912" x2="7734" y2="7234"/>
                        <a14:backgroundMark x1="14844" y1="38773" x2="13906" y2="6539"/>
                        <a14:backgroundMark x1="9297" y1="4051" x2="40859" y2="174"/>
                        <a14:backgroundMark x1="86328" y1="3704" x2="43281" y2="231"/>
                        <a14:backgroundMark x1="37813" y1="1215" x2="47344" y2="0"/>
                        <a14:backgroundMark x1="86719" y1="6192" x2="32188" y2="1910"/>
                        <a14:backgroundMark x1="13125" y1="6076" x2="36484" y2="2315"/>
                        <a14:backgroundMark x1="13750" y1="4919" x2="26172" y2="1910"/>
                        <a14:backgroundMark x1="46016" y1="1157" x2="13906" y2="4977"/>
                        <a14:backgroundMark x1="42188" y1="1215" x2="19453" y2="4051"/>
                        <a14:backgroundMark x1="48594" y1="2025" x2="85078" y2="4340"/>
                        <a14:backgroundMark x1="85078" y1="4225" x2="86172" y2="11806"/>
                        <a14:backgroundMark x1="84609" y1="7234" x2="83516" y2="27373"/>
                        <a14:backgroundMark x1="83047" y1="26794" x2="82188" y2="41319"/>
                        <a14:backgroundMark x1="84219" y1="23727" x2="84453" y2="40856"/>
                        <a14:backgroundMark x1="86406" y1="23843" x2="84531" y2="32292"/>
                        <a14:backgroundMark x1="83906" y1="23380" x2="87188" y2="30903"/>
                        <a14:backgroundMark x1="83672" y1="74884" x2="82891" y2="46701"/>
                        <a14:backgroundMark x1="84453" y1="52083" x2="82500" y2="38831"/>
                        <a14:backgroundMark x1="86250" y1="49769" x2="88594" y2="40162"/>
                        <a14:backgroundMark x1="85781" y1="40914" x2="85547" y2="50231"/>
                        <a14:backgroundMark x1="84766" y1="49769" x2="84531" y2="41088"/>
                        <a14:backgroundMark x1="84375" y1="62731" x2="83438" y2="49479"/>
                        <a14:backgroundMark x1="82891" y1="62963" x2="84375" y2="49537"/>
                        <a14:backgroundMark x1="81953" y1="63252" x2="82969" y2="75521"/>
                        <a14:backgroundMark x1="31719" y1="94329" x2="61406" y2="95486"/>
                        <a14:backgroundMark x1="79844" y1="92882" x2="83125" y2="79514"/>
                        <a14:backgroundMark x1="82656" y1="93113" x2="85469" y2="81192"/>
                        <a14:backgroundMark x1="84375" y1="91551" x2="82969" y2="82407"/>
                        <a14:backgroundMark x1="79609" y1="91377" x2="86016" y2="82350"/>
                        <a14:backgroundMark x1="81875" y1="92419" x2="82891" y2="83333"/>
                        <a14:backgroundMark x1="82500" y1="90104" x2="82500" y2="824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1183" y="988152"/>
            <a:ext cx="3513073" cy="4742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CaixaDeTexto 24"/>
          <p:cNvSpPr txBox="1"/>
          <p:nvPr/>
        </p:nvSpPr>
        <p:spPr>
          <a:xfrm>
            <a:off x="2000922" y="6457890"/>
            <a:ext cx="1219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 smtClean="0">
                <a:solidFill>
                  <a:schemeClr val="bg1"/>
                </a:solidFill>
              </a:rPr>
              <a:t>Alunos: Erick Gaspar-----Júlio Farias-----</a:t>
            </a:r>
            <a:r>
              <a:rPr lang="pt-BR" sz="2000" b="1" dirty="0" err="1" smtClean="0">
                <a:solidFill>
                  <a:schemeClr val="bg1"/>
                </a:solidFill>
              </a:rPr>
              <a:t>Itallo</a:t>
            </a:r>
            <a:r>
              <a:rPr lang="pt-BR" sz="2000" b="1" dirty="0" smtClean="0">
                <a:solidFill>
                  <a:schemeClr val="bg1"/>
                </a:solidFill>
              </a:rPr>
              <a:t> </a:t>
            </a:r>
            <a:r>
              <a:rPr lang="pt-BR" sz="2000" b="1" dirty="0" err="1" smtClean="0">
                <a:solidFill>
                  <a:schemeClr val="bg1"/>
                </a:solidFill>
              </a:rPr>
              <a:t>Kavin</a:t>
            </a:r>
            <a:r>
              <a:rPr lang="pt-BR" sz="2000" b="1" dirty="0" smtClean="0">
                <a:solidFill>
                  <a:schemeClr val="bg1"/>
                </a:solidFill>
              </a:rPr>
              <a:t>-----</a:t>
            </a:r>
            <a:r>
              <a:rPr lang="pt-BR" sz="2000" b="1" dirty="0" err="1" smtClean="0">
                <a:solidFill>
                  <a:schemeClr val="bg1"/>
                </a:solidFill>
              </a:rPr>
              <a:t>Wallas</a:t>
            </a:r>
            <a:r>
              <a:rPr lang="pt-BR" sz="2000" b="1" dirty="0" smtClean="0">
                <a:solidFill>
                  <a:schemeClr val="bg1"/>
                </a:solidFill>
              </a:rPr>
              <a:t> Vieira</a:t>
            </a:r>
            <a:endParaRPr lang="pt-BR" sz="2000" b="1" dirty="0">
              <a:solidFill>
                <a:schemeClr val="bg1"/>
              </a:solidFill>
            </a:endParaRPr>
          </a:p>
        </p:txBody>
      </p:sp>
      <p:cxnSp>
        <p:nvCxnSpPr>
          <p:cNvPr id="6" name="Conector reto 5"/>
          <p:cNvCxnSpPr/>
          <p:nvPr/>
        </p:nvCxnSpPr>
        <p:spPr>
          <a:xfrm>
            <a:off x="987715" y="712904"/>
            <a:ext cx="9829795" cy="0"/>
          </a:xfrm>
          <a:prstGeom prst="line">
            <a:avLst/>
          </a:prstGeom>
          <a:ln w="31750">
            <a:solidFill>
              <a:srgbClr val="B71E42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CaixaDeTexto 3"/>
          <p:cNvSpPr txBox="1"/>
          <p:nvPr/>
        </p:nvSpPr>
        <p:spPr>
          <a:xfrm>
            <a:off x="107576" y="2097741"/>
            <a:ext cx="874058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600" dirty="0" smtClean="0">
                <a:solidFill>
                  <a:schemeClr val="bg1"/>
                </a:solidFill>
              </a:rPr>
              <a:t>Empilha </a:t>
            </a:r>
            <a:r>
              <a:rPr lang="pt-BR" sz="3600" dirty="0">
                <a:solidFill>
                  <a:schemeClr val="bg1"/>
                </a:solidFill>
              </a:rPr>
              <a:t>os pratos limpos sobre os que já estão na pilha </a:t>
            </a:r>
            <a:endParaRPr lang="pt-BR" sz="3600" dirty="0" smtClean="0">
              <a:solidFill>
                <a:schemeClr val="bg1"/>
              </a:solidFill>
            </a:endParaRPr>
          </a:p>
          <a:p>
            <a:endParaRPr lang="pt-BR" sz="36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600" dirty="0">
                <a:solidFill>
                  <a:schemeClr val="bg1"/>
                </a:solidFill>
              </a:rPr>
              <a:t>Desempilha o prato de cima para usar 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37041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F32E04-E3CE-4175-B0D3-33D69BCB0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732" y="-350695"/>
            <a:ext cx="5829737" cy="1260000"/>
          </a:xfrm>
        </p:spPr>
        <p:txBody>
          <a:bodyPr rtlCol="0"/>
          <a:lstStyle/>
          <a:p>
            <a:pPr rtl="0"/>
            <a:r>
              <a:rPr lang="pt-BR" sz="3200" b="1" dirty="0" smtClean="0">
                <a:solidFill>
                  <a:schemeClr val="bg1"/>
                </a:solidFill>
              </a:rPr>
              <a:t>Exemplos de aplicações</a:t>
            </a:r>
            <a:endParaRPr lang="pt-BR" sz="3200" b="1" dirty="0">
              <a:solidFill>
                <a:schemeClr val="bg1"/>
              </a:solidFill>
            </a:endParaRP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BA0452F-E4D7-4ED7-A292-A7A5A20AC5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79356" y="909304"/>
            <a:ext cx="7046259" cy="5548585"/>
          </a:xfrm>
        </p:spPr>
        <p:txBody>
          <a:bodyPr rtlCol="0">
            <a:noAutofit/>
          </a:bodyPr>
          <a:lstStyle/>
          <a:p>
            <a:pPr algn="just"/>
            <a:r>
              <a:rPr lang="pt-BR" dirty="0">
                <a:solidFill>
                  <a:schemeClr val="bg1"/>
                </a:solidFill>
              </a:rPr>
              <a:t>Algumas aplicações de pilhas:</a:t>
            </a:r>
          </a:p>
          <a:p>
            <a:pPr algn="just"/>
            <a:r>
              <a:rPr lang="pt-BR" dirty="0">
                <a:solidFill>
                  <a:schemeClr val="bg1"/>
                </a:solidFill>
              </a:rPr>
              <a:t>• Balanceamento de parênteses</a:t>
            </a:r>
          </a:p>
          <a:p>
            <a:pPr algn="just"/>
            <a:r>
              <a:rPr lang="pt-BR" dirty="0">
                <a:solidFill>
                  <a:schemeClr val="bg1"/>
                </a:solidFill>
              </a:rPr>
              <a:t>– expressões matemáticas, linguagens de </a:t>
            </a:r>
            <a:r>
              <a:rPr lang="pt-BR" dirty="0" smtClean="0">
                <a:solidFill>
                  <a:schemeClr val="bg1"/>
                </a:solidFill>
              </a:rPr>
              <a:t>programação, HTML</a:t>
            </a:r>
            <a:r>
              <a:rPr lang="pt-BR" dirty="0" smtClean="0">
                <a:solidFill>
                  <a:schemeClr val="bg1"/>
                </a:solidFill>
              </a:rPr>
              <a:t>...</a:t>
            </a:r>
          </a:p>
          <a:p>
            <a:pPr algn="just"/>
            <a:endParaRPr lang="pt-BR" dirty="0">
              <a:solidFill>
                <a:schemeClr val="bg1"/>
              </a:solidFill>
            </a:endParaRPr>
          </a:p>
          <a:p>
            <a:pPr algn="just"/>
            <a:r>
              <a:rPr lang="pt-BR" dirty="0">
                <a:solidFill>
                  <a:schemeClr val="bg1"/>
                </a:solidFill>
              </a:rPr>
              <a:t>• Cálculo e conversão de notações</a:t>
            </a:r>
          </a:p>
          <a:p>
            <a:pPr algn="just"/>
            <a:r>
              <a:rPr lang="pt-BR" dirty="0">
                <a:solidFill>
                  <a:schemeClr val="bg1"/>
                </a:solidFill>
              </a:rPr>
              <a:t>– pré-fixa, pós-fixa, infixa (com parênteses</a:t>
            </a:r>
            <a:r>
              <a:rPr lang="pt-BR" dirty="0" smtClean="0">
                <a:solidFill>
                  <a:schemeClr val="bg1"/>
                </a:solidFill>
              </a:rPr>
              <a:t>)</a:t>
            </a:r>
          </a:p>
          <a:p>
            <a:pPr algn="just"/>
            <a:endParaRPr lang="pt-BR" dirty="0">
              <a:solidFill>
                <a:schemeClr val="bg1"/>
              </a:solidFill>
            </a:endParaRPr>
          </a:p>
          <a:p>
            <a:pPr algn="just"/>
            <a:endParaRPr lang="pt-BR" dirty="0" smtClean="0">
              <a:solidFill>
                <a:schemeClr val="bg1"/>
              </a:solidFill>
            </a:endParaRPr>
          </a:p>
          <a:p>
            <a:pPr algn="just"/>
            <a:endParaRPr lang="pt-BR" dirty="0" smtClean="0">
              <a:solidFill>
                <a:schemeClr val="bg1"/>
              </a:solidFill>
            </a:endParaRPr>
          </a:p>
          <a:p>
            <a:pPr algn="just"/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8" name="CaixaDeTexto 7"/>
          <p:cNvSpPr txBox="1"/>
          <p:nvPr/>
        </p:nvSpPr>
        <p:spPr>
          <a:xfrm>
            <a:off x="2000922" y="6457890"/>
            <a:ext cx="1219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 smtClean="0">
                <a:solidFill>
                  <a:schemeClr val="bg1"/>
                </a:solidFill>
              </a:rPr>
              <a:t>Alunos: Erick Gaspar-----Júlio Farias-----</a:t>
            </a:r>
            <a:r>
              <a:rPr lang="pt-BR" sz="2000" dirty="0" err="1" smtClean="0">
                <a:solidFill>
                  <a:schemeClr val="bg1"/>
                </a:solidFill>
              </a:rPr>
              <a:t>Itallo</a:t>
            </a:r>
            <a:r>
              <a:rPr lang="pt-BR" sz="2000" dirty="0" smtClean="0">
                <a:solidFill>
                  <a:schemeClr val="bg1"/>
                </a:solidFill>
              </a:rPr>
              <a:t> </a:t>
            </a:r>
            <a:r>
              <a:rPr lang="pt-BR" sz="2000" dirty="0" err="1" smtClean="0">
                <a:solidFill>
                  <a:schemeClr val="bg1"/>
                </a:solidFill>
              </a:rPr>
              <a:t>Kavin</a:t>
            </a:r>
            <a:r>
              <a:rPr lang="pt-BR" sz="2000" dirty="0" smtClean="0">
                <a:solidFill>
                  <a:schemeClr val="bg1"/>
                </a:solidFill>
              </a:rPr>
              <a:t>-----</a:t>
            </a:r>
            <a:r>
              <a:rPr lang="pt-BR" sz="2000" dirty="0" err="1" smtClean="0">
                <a:solidFill>
                  <a:schemeClr val="bg1"/>
                </a:solidFill>
              </a:rPr>
              <a:t>Wallas</a:t>
            </a:r>
            <a:r>
              <a:rPr lang="pt-BR" sz="2000" dirty="0" smtClean="0">
                <a:solidFill>
                  <a:schemeClr val="bg1"/>
                </a:solidFill>
              </a:rPr>
              <a:t> Vieira</a:t>
            </a:r>
            <a:endParaRPr lang="pt-BR" sz="2000" dirty="0">
              <a:solidFill>
                <a:schemeClr val="bg1"/>
              </a:solidFill>
            </a:endParaRPr>
          </a:p>
        </p:txBody>
      </p:sp>
      <p:pic>
        <p:nvPicPr>
          <p:cNvPr id="1026" name="Picture 2" descr="Aula 10 - Pilhas - Prof. Fernando De Siqueira - Estrutura de Dado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9833" y="1572418"/>
            <a:ext cx="2990850" cy="393382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cxnSp>
        <p:nvCxnSpPr>
          <p:cNvPr id="7" name="Conector reto 6"/>
          <p:cNvCxnSpPr/>
          <p:nvPr/>
        </p:nvCxnSpPr>
        <p:spPr>
          <a:xfrm>
            <a:off x="987715" y="712904"/>
            <a:ext cx="9829795" cy="0"/>
          </a:xfrm>
          <a:prstGeom prst="line">
            <a:avLst/>
          </a:prstGeom>
          <a:ln w="31750">
            <a:solidFill>
              <a:srgbClr val="B71E42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4996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DED3C6-003C-4A2D-B351-F00A04BF6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3084" y="38033"/>
            <a:ext cx="2460191" cy="696602"/>
          </a:xfrm>
        </p:spPr>
        <p:txBody>
          <a:bodyPr rtlCol="0"/>
          <a:lstStyle/>
          <a:p>
            <a:pPr algn="ctr"/>
            <a:r>
              <a:rPr lang="pt-BR" b="1" dirty="0">
                <a:solidFill>
                  <a:schemeClr val="bg1"/>
                </a:solidFill>
              </a:rPr>
              <a:t>Operações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4FA16B2-6A61-4B79-B91C-B41F21F14F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3875" y="1190625"/>
            <a:ext cx="5638800" cy="1645599"/>
          </a:xfrm>
        </p:spPr>
        <p:txBody>
          <a:bodyPr rtlCol="0">
            <a:normAutofit/>
          </a:bodyPr>
          <a:lstStyle/>
          <a:p>
            <a:pPr algn="l"/>
            <a:r>
              <a:rPr lang="pt-BR" dirty="0" smtClean="0">
                <a:solidFill>
                  <a:schemeClr val="bg1"/>
                </a:solidFill>
              </a:rPr>
              <a:t>• EMPILHA (PUSH): ADICIONA NO TOPO DA PILHA</a:t>
            </a:r>
          </a:p>
          <a:p>
            <a:pPr algn="l"/>
            <a:r>
              <a:rPr lang="pt-BR" dirty="0" smtClean="0"/>
              <a:t> </a:t>
            </a:r>
          </a:p>
          <a:p>
            <a:pPr algn="l"/>
            <a:endParaRPr lang="pt-BR" dirty="0"/>
          </a:p>
          <a:p>
            <a:pPr algn="l"/>
            <a:endParaRPr lang="pt-BR" dirty="0" smtClean="0"/>
          </a:p>
        </p:txBody>
      </p:sp>
      <p:pic>
        <p:nvPicPr>
          <p:cNvPr id="4098" name="Picture 2" descr="Estrutura de Dados e Algoritmos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156"/>
          <a:stretch/>
        </p:blipFill>
        <p:spPr bwMode="auto">
          <a:xfrm>
            <a:off x="883084" y="2050064"/>
            <a:ext cx="4486182" cy="273003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sp>
        <p:nvSpPr>
          <p:cNvPr id="5" name="CaixaDeTexto 4"/>
          <p:cNvSpPr txBox="1"/>
          <p:nvPr/>
        </p:nvSpPr>
        <p:spPr>
          <a:xfrm>
            <a:off x="6648915" y="1207996"/>
            <a:ext cx="5667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>
                <a:solidFill>
                  <a:schemeClr val="bg1"/>
                </a:solidFill>
              </a:rPr>
              <a:t>• DESEMPILHA (POP): REMOVE DO TOPO DA PILHA </a:t>
            </a:r>
            <a:endParaRPr lang="pt-BR" dirty="0">
              <a:solidFill>
                <a:schemeClr val="bg1"/>
              </a:solidFill>
            </a:endParaRPr>
          </a:p>
        </p:txBody>
      </p:sp>
      <p:pic>
        <p:nvPicPr>
          <p:cNvPr id="4100" name="Picture 4" descr="Estrutura de Dados e Algoritmo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6815" y="2072419"/>
            <a:ext cx="5356925" cy="247242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sp>
        <p:nvSpPr>
          <p:cNvPr id="9" name="CaixaDeTexto 8"/>
          <p:cNvSpPr txBox="1"/>
          <p:nvPr/>
        </p:nvSpPr>
        <p:spPr>
          <a:xfrm>
            <a:off x="2000922" y="6457890"/>
            <a:ext cx="1219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 smtClean="0">
                <a:solidFill>
                  <a:schemeClr val="bg1"/>
                </a:solidFill>
              </a:rPr>
              <a:t>Alunos: Erick Gaspar-----Júlio Farias-----</a:t>
            </a:r>
            <a:r>
              <a:rPr lang="pt-BR" sz="2000" b="1" dirty="0" err="1" smtClean="0">
                <a:solidFill>
                  <a:schemeClr val="bg1"/>
                </a:solidFill>
              </a:rPr>
              <a:t>Itallo</a:t>
            </a:r>
            <a:r>
              <a:rPr lang="pt-BR" sz="2000" b="1" dirty="0" smtClean="0">
                <a:solidFill>
                  <a:schemeClr val="bg1"/>
                </a:solidFill>
              </a:rPr>
              <a:t> </a:t>
            </a:r>
            <a:r>
              <a:rPr lang="pt-BR" sz="2000" b="1" dirty="0" err="1" smtClean="0">
                <a:solidFill>
                  <a:schemeClr val="bg1"/>
                </a:solidFill>
              </a:rPr>
              <a:t>Kavin</a:t>
            </a:r>
            <a:r>
              <a:rPr lang="pt-BR" sz="2000" b="1" dirty="0" smtClean="0">
                <a:solidFill>
                  <a:schemeClr val="bg1"/>
                </a:solidFill>
              </a:rPr>
              <a:t>-----</a:t>
            </a:r>
            <a:r>
              <a:rPr lang="pt-BR" sz="2000" b="1" dirty="0" err="1" smtClean="0">
                <a:solidFill>
                  <a:schemeClr val="bg1"/>
                </a:solidFill>
              </a:rPr>
              <a:t>Wallas</a:t>
            </a:r>
            <a:r>
              <a:rPr lang="pt-BR" sz="2000" b="1" dirty="0" smtClean="0">
                <a:solidFill>
                  <a:schemeClr val="bg1"/>
                </a:solidFill>
              </a:rPr>
              <a:t> Vieira</a:t>
            </a:r>
            <a:endParaRPr lang="pt-BR" sz="2000" b="1" dirty="0">
              <a:solidFill>
                <a:schemeClr val="bg1"/>
              </a:solidFill>
            </a:endParaRPr>
          </a:p>
        </p:txBody>
      </p:sp>
      <p:cxnSp>
        <p:nvCxnSpPr>
          <p:cNvPr id="8" name="Conector reto 7"/>
          <p:cNvCxnSpPr/>
          <p:nvPr/>
        </p:nvCxnSpPr>
        <p:spPr>
          <a:xfrm>
            <a:off x="987715" y="712904"/>
            <a:ext cx="9829795" cy="0"/>
          </a:xfrm>
          <a:prstGeom prst="line">
            <a:avLst/>
          </a:prstGeom>
          <a:ln w="31750">
            <a:solidFill>
              <a:srgbClr val="B71E42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3894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1554482" y="-264529"/>
            <a:ext cx="11532199" cy="1260000"/>
          </a:xfrm>
        </p:spPr>
        <p:txBody>
          <a:bodyPr/>
          <a:lstStyle/>
          <a:p>
            <a:pPr algn="ctr"/>
            <a:r>
              <a:rPr lang="pt-BR" b="1" dirty="0">
                <a:solidFill>
                  <a:schemeClr val="bg1"/>
                </a:solidFill>
              </a:rPr>
              <a:t>Pilha: implementação com vetor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666636" y="1255505"/>
            <a:ext cx="6610351" cy="3476618"/>
          </a:xfrm>
        </p:spPr>
        <p:txBody>
          <a:bodyPr/>
          <a:lstStyle/>
          <a:p>
            <a:pPr algn="l"/>
            <a:r>
              <a:rPr lang="pt-BR" b="1" dirty="0" smtClean="0">
                <a:solidFill>
                  <a:schemeClr val="bg1"/>
                </a:solidFill>
              </a:rPr>
              <a:t>DEFINIÇÃO: 	</a:t>
            </a:r>
            <a:r>
              <a:rPr lang="pt-BR" b="1" dirty="0" smtClean="0"/>
              <a:t>				                         </a:t>
            </a:r>
            <a:r>
              <a:rPr lang="pt-BR" b="1" dirty="0" smtClean="0">
                <a:solidFill>
                  <a:schemeClr val="bg1"/>
                </a:solidFill>
              </a:rPr>
              <a:t>TOPO</a:t>
            </a:r>
          </a:p>
          <a:p>
            <a:pPr algn="l"/>
            <a:r>
              <a:rPr lang="pt-BR" dirty="0" smtClean="0">
                <a:solidFill>
                  <a:schemeClr val="bg1"/>
                </a:solidFill>
              </a:rPr>
              <a:t>1</a:t>
            </a:r>
            <a:r>
              <a:rPr lang="pt-BR" dirty="0" smtClean="0"/>
              <a:t> </a:t>
            </a:r>
            <a:r>
              <a:rPr lang="pt-BR" dirty="0" err="1">
                <a:solidFill>
                  <a:srgbClr val="FF0000"/>
                </a:solidFill>
              </a:rPr>
              <a:t>typedef</a:t>
            </a:r>
            <a:r>
              <a:rPr lang="pt-BR" dirty="0">
                <a:solidFill>
                  <a:srgbClr val="FF0000"/>
                </a:solidFill>
              </a:rPr>
              <a:t> </a:t>
            </a:r>
            <a:r>
              <a:rPr lang="pt-BR" dirty="0" err="1">
                <a:solidFill>
                  <a:srgbClr val="FF0000"/>
                </a:solidFill>
              </a:rPr>
              <a:t>struct</a:t>
            </a:r>
            <a:r>
              <a:rPr lang="pt-BR" dirty="0"/>
              <a:t> { </a:t>
            </a:r>
            <a:endParaRPr lang="pt-BR" dirty="0" smtClean="0"/>
          </a:p>
          <a:p>
            <a:pPr algn="l"/>
            <a:r>
              <a:rPr lang="pt-BR" dirty="0" smtClean="0">
                <a:solidFill>
                  <a:schemeClr val="bg1"/>
                </a:solidFill>
              </a:rPr>
              <a:t>2</a:t>
            </a:r>
            <a:r>
              <a:rPr lang="pt-BR" dirty="0" smtClean="0"/>
              <a:t> </a:t>
            </a:r>
            <a:r>
              <a:rPr lang="pt-BR" dirty="0" err="1">
                <a:solidFill>
                  <a:srgbClr val="FF0000"/>
                </a:solidFill>
              </a:rPr>
              <a:t>int</a:t>
            </a:r>
            <a:r>
              <a:rPr lang="pt-BR" dirty="0"/>
              <a:t> </a:t>
            </a:r>
            <a:r>
              <a:rPr lang="pt-BR" dirty="0">
                <a:solidFill>
                  <a:schemeClr val="bg1"/>
                </a:solidFill>
              </a:rPr>
              <a:t>*v; </a:t>
            </a:r>
            <a:endParaRPr lang="pt-BR" dirty="0" smtClean="0">
              <a:solidFill>
                <a:schemeClr val="bg1"/>
              </a:solidFill>
            </a:endParaRPr>
          </a:p>
          <a:p>
            <a:pPr algn="l"/>
            <a:r>
              <a:rPr lang="pt-BR" dirty="0" smtClean="0">
                <a:solidFill>
                  <a:schemeClr val="bg1"/>
                </a:solidFill>
              </a:rPr>
              <a:t>3</a:t>
            </a:r>
            <a:r>
              <a:rPr lang="pt-BR" dirty="0" smtClean="0"/>
              <a:t> </a:t>
            </a:r>
            <a:r>
              <a:rPr lang="pt-BR" dirty="0" err="1">
                <a:solidFill>
                  <a:srgbClr val="FF0000"/>
                </a:solidFill>
              </a:rPr>
              <a:t>int</a:t>
            </a:r>
            <a:r>
              <a:rPr lang="pt-BR" dirty="0"/>
              <a:t> </a:t>
            </a:r>
            <a:r>
              <a:rPr lang="pt-BR" dirty="0">
                <a:solidFill>
                  <a:schemeClr val="bg1"/>
                </a:solidFill>
              </a:rPr>
              <a:t>topo; </a:t>
            </a:r>
            <a:endParaRPr lang="pt-BR" dirty="0" smtClean="0">
              <a:solidFill>
                <a:schemeClr val="bg1"/>
              </a:solidFill>
            </a:endParaRPr>
          </a:p>
          <a:p>
            <a:pPr algn="l"/>
            <a:r>
              <a:rPr lang="pt-BR" dirty="0" smtClean="0">
                <a:solidFill>
                  <a:schemeClr val="bg1"/>
                </a:solidFill>
              </a:rPr>
              <a:t>4 </a:t>
            </a:r>
            <a:r>
              <a:rPr lang="pt-BR" dirty="0">
                <a:solidFill>
                  <a:schemeClr val="bg1"/>
                </a:solidFill>
              </a:rPr>
              <a:t>} Pilha;</a:t>
            </a:r>
          </a:p>
        </p:txBody>
      </p:sp>
      <p:graphicFrame>
        <p:nvGraphicFramePr>
          <p:cNvPr id="5" name="Tabela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8481864"/>
              </p:ext>
            </p:extLst>
          </p:nvPr>
        </p:nvGraphicFramePr>
        <p:xfrm>
          <a:off x="3800738" y="1690338"/>
          <a:ext cx="362652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2652">
                  <a:extLst>
                    <a:ext uri="{9D8B030D-6E8A-4147-A177-3AD203B41FA5}">
                      <a16:colId xmlns:a16="http://schemas.microsoft.com/office/drawing/2014/main" val="1694926804"/>
                    </a:ext>
                  </a:extLst>
                </a:gridCol>
                <a:gridCol w="362652">
                  <a:extLst>
                    <a:ext uri="{9D8B030D-6E8A-4147-A177-3AD203B41FA5}">
                      <a16:colId xmlns:a16="http://schemas.microsoft.com/office/drawing/2014/main" val="2675772706"/>
                    </a:ext>
                  </a:extLst>
                </a:gridCol>
                <a:gridCol w="362652">
                  <a:extLst>
                    <a:ext uri="{9D8B030D-6E8A-4147-A177-3AD203B41FA5}">
                      <a16:colId xmlns:a16="http://schemas.microsoft.com/office/drawing/2014/main" val="4202976305"/>
                    </a:ext>
                  </a:extLst>
                </a:gridCol>
                <a:gridCol w="362652">
                  <a:extLst>
                    <a:ext uri="{9D8B030D-6E8A-4147-A177-3AD203B41FA5}">
                      <a16:colId xmlns:a16="http://schemas.microsoft.com/office/drawing/2014/main" val="3706192879"/>
                    </a:ext>
                  </a:extLst>
                </a:gridCol>
                <a:gridCol w="362652">
                  <a:extLst>
                    <a:ext uri="{9D8B030D-6E8A-4147-A177-3AD203B41FA5}">
                      <a16:colId xmlns:a16="http://schemas.microsoft.com/office/drawing/2014/main" val="17522634"/>
                    </a:ext>
                  </a:extLst>
                </a:gridCol>
                <a:gridCol w="362652">
                  <a:extLst>
                    <a:ext uri="{9D8B030D-6E8A-4147-A177-3AD203B41FA5}">
                      <a16:colId xmlns:a16="http://schemas.microsoft.com/office/drawing/2014/main" val="404090081"/>
                    </a:ext>
                  </a:extLst>
                </a:gridCol>
                <a:gridCol w="362652">
                  <a:extLst>
                    <a:ext uri="{9D8B030D-6E8A-4147-A177-3AD203B41FA5}">
                      <a16:colId xmlns:a16="http://schemas.microsoft.com/office/drawing/2014/main" val="2162576228"/>
                    </a:ext>
                  </a:extLst>
                </a:gridCol>
                <a:gridCol w="362652">
                  <a:extLst>
                    <a:ext uri="{9D8B030D-6E8A-4147-A177-3AD203B41FA5}">
                      <a16:colId xmlns:a16="http://schemas.microsoft.com/office/drawing/2014/main" val="2878131097"/>
                    </a:ext>
                  </a:extLst>
                </a:gridCol>
                <a:gridCol w="362652">
                  <a:extLst>
                    <a:ext uri="{9D8B030D-6E8A-4147-A177-3AD203B41FA5}">
                      <a16:colId xmlns:a16="http://schemas.microsoft.com/office/drawing/2014/main" val="4136337622"/>
                    </a:ext>
                  </a:extLst>
                </a:gridCol>
                <a:gridCol w="362652">
                  <a:extLst>
                    <a:ext uri="{9D8B030D-6E8A-4147-A177-3AD203B41FA5}">
                      <a16:colId xmlns:a16="http://schemas.microsoft.com/office/drawing/2014/main" val="291906232"/>
                    </a:ext>
                  </a:extLst>
                </a:gridCol>
              </a:tblGrid>
              <a:tr h="229894">
                <a:tc>
                  <a:txBody>
                    <a:bodyPr/>
                    <a:lstStyle/>
                    <a:p>
                      <a:r>
                        <a:rPr lang="pt-BR" dirty="0" smtClean="0">
                          <a:solidFill>
                            <a:schemeClr val="bg1"/>
                          </a:solidFill>
                        </a:rPr>
                        <a:t>A</a:t>
                      </a:r>
                      <a:endParaRPr lang="pt-BR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>
                          <a:solidFill>
                            <a:schemeClr val="bg1"/>
                          </a:solidFill>
                        </a:rPr>
                        <a:t>B</a:t>
                      </a:r>
                      <a:endParaRPr lang="pt-BR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>
                          <a:solidFill>
                            <a:schemeClr val="bg1"/>
                          </a:solidFill>
                        </a:rPr>
                        <a:t>C</a:t>
                      </a:r>
                      <a:endParaRPr lang="pt-BR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>
                          <a:solidFill>
                            <a:schemeClr val="bg1"/>
                          </a:solidFill>
                        </a:rPr>
                        <a:t>D</a:t>
                      </a:r>
                      <a:endParaRPr lang="pt-BR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1624529"/>
                  </a:ext>
                </a:extLst>
              </a:tr>
            </a:tbl>
          </a:graphicData>
        </a:graphic>
      </p:graphicFrame>
      <p:sp>
        <p:nvSpPr>
          <p:cNvPr id="6" name="Retângulo 5"/>
          <p:cNvSpPr/>
          <p:nvPr/>
        </p:nvSpPr>
        <p:spPr>
          <a:xfrm>
            <a:off x="516365" y="3327880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/>
            <a:r>
              <a:rPr lang="pt-BR" b="1" dirty="0" smtClean="0">
                <a:solidFill>
                  <a:schemeClr val="bg1"/>
                </a:solidFill>
              </a:rPr>
              <a:t>INSERÇÃO: </a:t>
            </a:r>
          </a:p>
          <a:p>
            <a:endParaRPr lang="pt-BR" dirty="0" smtClean="0"/>
          </a:p>
          <a:p>
            <a:r>
              <a:rPr lang="pt-BR" dirty="0" smtClean="0">
                <a:solidFill>
                  <a:schemeClr val="bg1"/>
                </a:solidFill>
              </a:rPr>
              <a:t>1</a:t>
            </a:r>
            <a:r>
              <a:rPr lang="pt-BR" dirty="0" smtClean="0"/>
              <a:t> </a:t>
            </a:r>
            <a:r>
              <a:rPr lang="pt-BR" dirty="0" err="1">
                <a:solidFill>
                  <a:srgbClr val="FF0000"/>
                </a:solidFill>
              </a:rPr>
              <a:t>void</a:t>
            </a:r>
            <a:r>
              <a:rPr lang="pt-BR" dirty="0"/>
              <a:t> </a:t>
            </a:r>
            <a:r>
              <a:rPr lang="pt-BR" dirty="0">
                <a:solidFill>
                  <a:schemeClr val="bg1"/>
                </a:solidFill>
              </a:rPr>
              <a:t>empilhar(Pilha</a:t>
            </a:r>
            <a:r>
              <a:rPr lang="pt-BR" dirty="0"/>
              <a:t> </a:t>
            </a:r>
            <a:r>
              <a:rPr lang="pt-BR" dirty="0">
                <a:solidFill>
                  <a:schemeClr val="bg1"/>
                </a:solidFill>
              </a:rPr>
              <a:t>*p,</a:t>
            </a:r>
            <a:r>
              <a:rPr lang="pt-BR" dirty="0"/>
              <a:t> </a:t>
            </a:r>
            <a:r>
              <a:rPr lang="pt-BR" dirty="0" err="1">
                <a:solidFill>
                  <a:srgbClr val="FF0000"/>
                </a:solidFill>
              </a:rPr>
              <a:t>int</a:t>
            </a:r>
            <a:r>
              <a:rPr lang="pt-BR" dirty="0"/>
              <a:t> </a:t>
            </a:r>
            <a:r>
              <a:rPr lang="pt-BR" dirty="0">
                <a:solidFill>
                  <a:schemeClr val="bg1"/>
                </a:solidFill>
              </a:rPr>
              <a:t>i) </a:t>
            </a:r>
            <a:r>
              <a:rPr lang="pt-BR" dirty="0" smtClean="0">
                <a:solidFill>
                  <a:schemeClr val="bg1"/>
                </a:solidFill>
              </a:rPr>
              <a:t>{ </a:t>
            </a:r>
          </a:p>
          <a:p>
            <a:r>
              <a:rPr lang="pt-BR" dirty="0" smtClean="0">
                <a:solidFill>
                  <a:schemeClr val="bg1"/>
                </a:solidFill>
              </a:rPr>
              <a:t>2 </a:t>
            </a:r>
            <a:r>
              <a:rPr lang="pt-BR" dirty="0">
                <a:solidFill>
                  <a:schemeClr val="bg1"/>
                </a:solidFill>
              </a:rPr>
              <a:t>p-&gt;v[p-&gt;topo] = i; </a:t>
            </a:r>
            <a:endParaRPr lang="pt-BR" dirty="0" smtClean="0">
              <a:solidFill>
                <a:schemeClr val="bg1"/>
              </a:solidFill>
            </a:endParaRPr>
          </a:p>
          <a:p>
            <a:r>
              <a:rPr lang="pt-BR" dirty="0" smtClean="0">
                <a:solidFill>
                  <a:schemeClr val="bg1"/>
                </a:solidFill>
              </a:rPr>
              <a:t>3 </a:t>
            </a:r>
            <a:r>
              <a:rPr lang="pt-BR" dirty="0">
                <a:solidFill>
                  <a:schemeClr val="bg1"/>
                </a:solidFill>
              </a:rPr>
              <a:t>(p-&gt;topo)++; </a:t>
            </a:r>
            <a:endParaRPr lang="pt-BR" dirty="0" smtClean="0">
              <a:solidFill>
                <a:schemeClr val="bg1"/>
              </a:solidFill>
            </a:endParaRPr>
          </a:p>
          <a:p>
            <a:r>
              <a:rPr lang="pt-BR" dirty="0" smtClean="0">
                <a:solidFill>
                  <a:schemeClr val="bg1"/>
                </a:solidFill>
              </a:rPr>
              <a:t>4 </a:t>
            </a:r>
            <a:r>
              <a:rPr lang="pt-BR" dirty="0">
                <a:solidFill>
                  <a:schemeClr val="bg1"/>
                </a:solidFill>
              </a:rPr>
              <a:t>}</a:t>
            </a:r>
          </a:p>
        </p:txBody>
      </p:sp>
      <p:sp>
        <p:nvSpPr>
          <p:cNvPr id="7" name="Retângulo 6"/>
          <p:cNvSpPr/>
          <p:nvPr/>
        </p:nvSpPr>
        <p:spPr>
          <a:xfrm>
            <a:off x="433815" y="5062054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b="1" dirty="0" smtClean="0">
                <a:solidFill>
                  <a:schemeClr val="bg1"/>
                </a:solidFill>
              </a:rPr>
              <a:t>REMOÇÃO: </a:t>
            </a:r>
          </a:p>
          <a:p>
            <a:r>
              <a:rPr lang="pt-BR" dirty="0" smtClean="0">
                <a:solidFill>
                  <a:schemeClr val="bg1"/>
                </a:solidFill>
              </a:rPr>
              <a:t>1</a:t>
            </a:r>
            <a:r>
              <a:rPr lang="pt-BR" dirty="0" smtClean="0"/>
              <a:t> </a:t>
            </a:r>
            <a:r>
              <a:rPr lang="pt-BR" dirty="0" err="1">
                <a:solidFill>
                  <a:srgbClr val="FF0000"/>
                </a:solidFill>
              </a:rPr>
              <a:t>int</a:t>
            </a:r>
            <a:r>
              <a:rPr lang="pt-BR" dirty="0"/>
              <a:t> </a:t>
            </a:r>
            <a:r>
              <a:rPr lang="pt-BR" dirty="0">
                <a:solidFill>
                  <a:schemeClr val="bg1"/>
                </a:solidFill>
              </a:rPr>
              <a:t>desempilhar(Pilha</a:t>
            </a:r>
            <a:r>
              <a:rPr lang="pt-BR" dirty="0"/>
              <a:t> </a:t>
            </a:r>
            <a:r>
              <a:rPr lang="pt-BR" dirty="0">
                <a:solidFill>
                  <a:schemeClr val="bg1"/>
                </a:solidFill>
              </a:rPr>
              <a:t>*p) { </a:t>
            </a:r>
            <a:endParaRPr lang="pt-BR" dirty="0" smtClean="0">
              <a:solidFill>
                <a:schemeClr val="bg1"/>
              </a:solidFill>
            </a:endParaRPr>
          </a:p>
          <a:p>
            <a:r>
              <a:rPr lang="pt-BR" dirty="0" smtClean="0">
                <a:solidFill>
                  <a:schemeClr val="bg1"/>
                </a:solidFill>
              </a:rPr>
              <a:t>2 </a:t>
            </a:r>
            <a:r>
              <a:rPr lang="pt-BR" dirty="0">
                <a:solidFill>
                  <a:schemeClr val="bg1"/>
                </a:solidFill>
              </a:rPr>
              <a:t>(p-&gt;topo)--; </a:t>
            </a:r>
            <a:endParaRPr lang="pt-BR" dirty="0" smtClean="0">
              <a:solidFill>
                <a:schemeClr val="bg1"/>
              </a:solidFill>
            </a:endParaRPr>
          </a:p>
          <a:p>
            <a:r>
              <a:rPr lang="pt-BR" dirty="0" smtClean="0">
                <a:solidFill>
                  <a:schemeClr val="bg1"/>
                </a:solidFill>
              </a:rPr>
              <a:t>3</a:t>
            </a:r>
            <a:r>
              <a:rPr lang="pt-BR" dirty="0" smtClean="0"/>
              <a:t> </a:t>
            </a:r>
            <a:r>
              <a:rPr lang="pt-BR" dirty="0" err="1">
                <a:solidFill>
                  <a:srgbClr val="FF0000"/>
                </a:solidFill>
              </a:rPr>
              <a:t>return</a:t>
            </a:r>
            <a:r>
              <a:rPr lang="pt-BR" dirty="0"/>
              <a:t> </a:t>
            </a:r>
            <a:r>
              <a:rPr lang="pt-BR" dirty="0">
                <a:solidFill>
                  <a:schemeClr val="bg1"/>
                </a:solidFill>
              </a:rPr>
              <a:t>p-&gt;v[p-&gt;topo]; </a:t>
            </a:r>
            <a:endParaRPr lang="pt-BR" dirty="0" smtClean="0">
              <a:solidFill>
                <a:schemeClr val="bg1"/>
              </a:solidFill>
            </a:endParaRPr>
          </a:p>
          <a:p>
            <a:r>
              <a:rPr lang="pt-BR" dirty="0" smtClean="0">
                <a:solidFill>
                  <a:schemeClr val="bg1"/>
                </a:solidFill>
              </a:rPr>
              <a:t>4 </a:t>
            </a:r>
            <a:r>
              <a:rPr lang="pt-BR" dirty="0">
                <a:solidFill>
                  <a:schemeClr val="bg1"/>
                </a:solidFill>
              </a:rPr>
              <a:t>}</a:t>
            </a:r>
          </a:p>
        </p:txBody>
      </p:sp>
      <p:sp>
        <p:nvSpPr>
          <p:cNvPr id="16" name="CaixaDeTexto 15"/>
          <p:cNvSpPr txBox="1"/>
          <p:nvPr/>
        </p:nvSpPr>
        <p:spPr>
          <a:xfrm>
            <a:off x="3573779" y="2274890"/>
            <a:ext cx="4281544" cy="36933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vetor para armazenar os dados</a:t>
            </a:r>
          </a:p>
        </p:txBody>
      </p:sp>
      <p:sp>
        <p:nvSpPr>
          <p:cNvPr id="19" name="CaixaDeTexto 18"/>
          <p:cNvSpPr txBox="1"/>
          <p:nvPr/>
        </p:nvSpPr>
        <p:spPr>
          <a:xfrm>
            <a:off x="3771900" y="2855892"/>
            <a:ext cx="4389120" cy="36933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fim da pilha (posição da próxima inserção)</a:t>
            </a:r>
          </a:p>
        </p:txBody>
      </p:sp>
      <p:cxnSp>
        <p:nvCxnSpPr>
          <p:cNvPr id="23" name="Conector de Seta Reta 22"/>
          <p:cNvCxnSpPr/>
          <p:nvPr/>
        </p:nvCxnSpPr>
        <p:spPr>
          <a:xfrm>
            <a:off x="1581150" y="2324100"/>
            <a:ext cx="1992629" cy="95250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de Seta Reta 23"/>
          <p:cNvCxnSpPr/>
          <p:nvPr/>
        </p:nvCxnSpPr>
        <p:spPr>
          <a:xfrm>
            <a:off x="1762125" y="2720965"/>
            <a:ext cx="2009775" cy="246259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to 10"/>
          <p:cNvCxnSpPr/>
          <p:nvPr/>
        </p:nvCxnSpPr>
        <p:spPr>
          <a:xfrm>
            <a:off x="987715" y="712904"/>
            <a:ext cx="9829795" cy="0"/>
          </a:xfrm>
          <a:prstGeom prst="line">
            <a:avLst/>
          </a:prstGeom>
          <a:ln w="31750">
            <a:solidFill>
              <a:srgbClr val="B71E42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3" name="CaixaDeTexto 12"/>
          <p:cNvSpPr txBox="1"/>
          <p:nvPr/>
        </p:nvSpPr>
        <p:spPr>
          <a:xfrm>
            <a:off x="3359822" y="6485933"/>
            <a:ext cx="1219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 smtClean="0">
                <a:solidFill>
                  <a:schemeClr val="bg1"/>
                </a:solidFill>
              </a:rPr>
              <a:t>Alunos: Erick Gaspar-----Júlio Farias-----</a:t>
            </a:r>
            <a:r>
              <a:rPr lang="pt-BR" sz="2000" dirty="0" err="1" smtClean="0">
                <a:solidFill>
                  <a:schemeClr val="bg1"/>
                </a:solidFill>
              </a:rPr>
              <a:t>Itallo</a:t>
            </a:r>
            <a:r>
              <a:rPr lang="pt-BR" sz="2000" dirty="0" smtClean="0">
                <a:solidFill>
                  <a:schemeClr val="bg1"/>
                </a:solidFill>
              </a:rPr>
              <a:t> </a:t>
            </a:r>
            <a:r>
              <a:rPr lang="pt-BR" sz="2000" dirty="0" err="1" smtClean="0">
                <a:solidFill>
                  <a:schemeClr val="bg1"/>
                </a:solidFill>
              </a:rPr>
              <a:t>Kavin</a:t>
            </a:r>
            <a:r>
              <a:rPr lang="pt-BR" sz="2000" dirty="0" smtClean="0">
                <a:solidFill>
                  <a:schemeClr val="bg1"/>
                </a:solidFill>
              </a:rPr>
              <a:t>-----</a:t>
            </a:r>
            <a:r>
              <a:rPr lang="pt-BR" sz="2000" dirty="0" err="1" smtClean="0">
                <a:solidFill>
                  <a:schemeClr val="bg1"/>
                </a:solidFill>
              </a:rPr>
              <a:t>Wallas</a:t>
            </a:r>
            <a:r>
              <a:rPr lang="pt-BR" sz="2000" dirty="0" smtClean="0">
                <a:solidFill>
                  <a:schemeClr val="bg1"/>
                </a:solidFill>
              </a:rPr>
              <a:t> Vieira</a:t>
            </a:r>
            <a:endParaRPr lang="pt-BR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5745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aixa de texto 7">
            <a:hlinkClick r:id="rId4"/>
            <a:extLst>
              <a:ext uri="{FF2B5EF4-FFF2-40B4-BE49-F238E27FC236}">
                <a16:creationId xmlns:a16="http://schemas.microsoft.com/office/drawing/2014/main" id="{5FC6C278-4035-446A-A94B-030E792FDDF5}"/>
              </a:ext>
            </a:extLst>
          </p:cNvPr>
          <p:cNvSpPr txBox="1"/>
          <p:nvPr/>
        </p:nvSpPr>
        <p:spPr>
          <a:xfrm>
            <a:off x="1522413" y="1938804"/>
            <a:ext cx="9096374" cy="193899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 rtl="0"/>
            <a:r>
              <a:rPr lang="pt-BR" sz="6000" b="1" u="sng" dirty="0" smtClean="0">
                <a:solidFill>
                  <a:schemeClr val="bg1"/>
                </a:solidFill>
              </a:rPr>
              <a:t>Fim! </a:t>
            </a:r>
          </a:p>
          <a:p>
            <a:pPr algn="ctr" rtl="0"/>
            <a:r>
              <a:rPr lang="pt-BR" sz="6000" b="1" u="sng" dirty="0" smtClean="0">
                <a:solidFill>
                  <a:schemeClr val="bg1"/>
                </a:solidFill>
              </a:rPr>
              <a:t>Obrigado pela atenção</a:t>
            </a:r>
            <a:endParaRPr lang="pt-BR" sz="6000" b="1" u="sng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4598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e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Default">
      <a:majorFont>
        <a:latin typeface="Corbel"/>
        <a:ea typeface=""/>
        <a:cs typeface=""/>
      </a:majorFont>
      <a:minorFont>
        <a:latin typeface="Corbel"/>
        <a:ea typeface=""/>
        <a:cs typeface="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3">
            <a:shade val="50000"/>
          </a:schemeClr>
        </a:lnRef>
        <a:fillRef idx="1">
          <a:schemeClr val="accent3"/>
        </a:fillRef>
        <a:effectRef idx="0">
          <a:schemeClr val="accent3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30104273_TF22736411" id="{EB394A1D-438A-42F4-B3ED-182E09074BF3}" vid="{3F18D903-186F-4D43-964E-291F37DA6B80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83E21D3-7788-4819-8437-C5C4B0C5D46D}">
  <ds:schemaRefs>
    <ds:schemaRef ds:uri="http://schemas.microsoft.com/sharepoint/v3"/>
    <ds:schemaRef ds:uri="http://purl.org/dc/dcmitype/"/>
    <ds:schemaRef ds:uri="http://purl.org/dc/elements/1.1/"/>
    <ds:schemaRef ds:uri="http://schemas.microsoft.com/office/2006/metadata/properties"/>
    <ds:schemaRef ds:uri="http://schemas.microsoft.com/office/infopath/2007/PartnerControls"/>
    <ds:schemaRef ds:uri="6dc4bcd6-49db-4c07-9060-8acfc67cef9f"/>
    <ds:schemaRef ds:uri="http://purl.org/dc/terms/"/>
    <ds:schemaRef ds:uri="http://schemas.microsoft.com/office/2006/documentManagement/types"/>
    <ds:schemaRef ds:uri="http://schemas.openxmlformats.org/package/2006/metadata/core-properties"/>
    <ds:schemaRef ds:uri="fb0879af-3eba-417a-a55a-ffe6dcd6ca77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063CD11F-9FDB-4628-B708-63BFB2D681D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EBF972C-B81A-46A3-BFB2-A01F0B5DBC7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Evento famoso na apresentação de história</Template>
  <TotalTime>0</TotalTime>
  <Words>285</Words>
  <Application>Microsoft Office PowerPoint</Application>
  <PresentationFormat>Widescreen</PresentationFormat>
  <Paragraphs>75</Paragraphs>
  <Slides>8</Slides>
  <Notes>6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6" baseType="lpstr">
      <vt:lpstr>Algerian</vt:lpstr>
      <vt:lpstr>Arial</vt:lpstr>
      <vt:lpstr>Arial Narrow</vt:lpstr>
      <vt:lpstr>Calibri</vt:lpstr>
      <vt:lpstr>Corbel</vt:lpstr>
      <vt:lpstr>Gill Sans MT (Títulos)</vt:lpstr>
      <vt:lpstr>Wingdings</vt:lpstr>
      <vt:lpstr>Celeste</vt:lpstr>
      <vt:lpstr>PILHA</vt:lpstr>
      <vt:lpstr>Apresentação do PowerPoint</vt:lpstr>
      <vt:lpstr>O que é  pilha?</vt:lpstr>
      <vt:lpstr>EXEMPLO</vt:lpstr>
      <vt:lpstr>Exemplos de aplicações</vt:lpstr>
      <vt:lpstr>Operações</vt:lpstr>
      <vt:lpstr>Pilha: implementação com vetor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2022-05-17T15:41:31Z</dcterms:created>
  <dcterms:modified xsi:type="dcterms:W3CDTF">2022-05-24T21:09:33Z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

<file path=docProps/thumbnail.jpeg>
</file>